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Canva Sans Bold" panose="020B0604020202020204" charset="0"/>
      <p:regular r:id="rId18"/>
    </p:embeddedFont>
    <p:embeddedFont>
      <p:font typeface="Montserrat" panose="00000500000000000000" pitchFamily="2" charset="0"/>
      <p:regular r:id="rId19"/>
      <p:bold r:id="rId20"/>
      <p:italic r:id="rId21"/>
      <p:boldItalic r:id="rId22"/>
    </p:embeddedFont>
    <p:embeddedFont>
      <p:font typeface="Montserrat Ultra-Bold Italics" panose="020B0604020202020204" charset="0"/>
      <p:regular r:id="rId23"/>
    </p:embeddedFont>
    <p:embeddedFont>
      <p:font typeface="Open Sans Bold" panose="020B0604020202020204" charset="0"/>
      <p:regular r:id="rId24"/>
    </p:embeddedFont>
    <p:embeddedFont>
      <p:font typeface="Open Sans Light" panose="020B0306030504020204" pitchFamily="34" charset="0"/>
      <p:regular r:id="rId25"/>
      <p:italic r:id="rId26"/>
    </p:embeddedFont>
    <p:embeddedFont>
      <p:font typeface="Poppins" panose="00000500000000000000" pitchFamily="2" charset="0"/>
      <p:regular r:id="rId27"/>
      <p:bold r:id="rId28"/>
      <p:italic r:id="rId29"/>
      <p:boldItalic r:id="rId30"/>
    </p:embeddedFont>
    <p:embeddedFont>
      <p:font typeface="Poppins Bold" panose="00000800000000000000" charset="0"/>
      <p:regular r:id="rId31"/>
    </p:embeddedFont>
    <p:embeddedFont>
      <p:font typeface="Raleway" pitchFamily="2" charset="0"/>
      <p:regular r:id="rId32"/>
      <p:bold r:id="rId33"/>
      <p:italic r:id="rId34"/>
      <p:boldItalic r:id="rId35"/>
    </p:embeddedFont>
    <p:embeddedFont>
      <p:font typeface="Raleway Bold"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heme" Target="theme/theme1.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4.png"/><Relationship Id="rId2" Type="http://schemas.openxmlformats.org/officeDocument/2006/relationships/image" Target="../media/image25.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2.svg"/><Relationship Id="rId9" Type="http://schemas.openxmlformats.org/officeDocument/2006/relationships/image" Target="../media/image12.png"/><Relationship Id="rId1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9.png"/><Relationship Id="rId12" Type="http://schemas.openxmlformats.org/officeDocument/2006/relationships/image" Target="../media/image3.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27.svg"/><Relationship Id="rId1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26.png"/><Relationship Id="rId9" Type="http://schemas.openxmlformats.org/officeDocument/2006/relationships/image" Target="../media/image11.png"/><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png"/><Relationship Id="rId18" Type="http://schemas.openxmlformats.org/officeDocument/2006/relationships/image" Target="../media/image31.svg"/><Relationship Id="rId3" Type="http://schemas.openxmlformats.org/officeDocument/2006/relationships/image" Target="../media/image2.svg"/><Relationship Id="rId21" Type="http://schemas.openxmlformats.org/officeDocument/2006/relationships/image" Target="../media/image15.png"/><Relationship Id="rId7" Type="http://schemas.openxmlformats.org/officeDocument/2006/relationships/image" Target="../media/image11.png"/><Relationship Id="rId12" Type="http://schemas.openxmlformats.org/officeDocument/2006/relationships/image" Target="../media/image5.png"/><Relationship Id="rId17"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image" Target="../media/image9.png"/><Relationship Id="rId15" Type="http://schemas.openxmlformats.org/officeDocument/2006/relationships/image" Target="../media/image28.png"/><Relationship Id="rId10" Type="http://schemas.openxmlformats.org/officeDocument/2006/relationships/image" Target="../media/image7.png"/><Relationship Id="rId19"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7.png"/><Relationship Id="rId2" Type="http://schemas.openxmlformats.org/officeDocument/2006/relationships/image" Target="../media/image16.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5.pn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7.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7.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6.png"/><Relationship Id="rId2" Type="http://schemas.openxmlformats.org/officeDocument/2006/relationships/image" Target="../media/image18.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8.png"/><Relationship Id="rId1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svg"/><Relationship Id="rId9" Type="http://schemas.openxmlformats.org/officeDocument/2006/relationships/image" Target="../media/image12.pn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6.png"/><Relationship Id="rId2" Type="http://schemas.openxmlformats.org/officeDocument/2006/relationships/image" Target="../media/image19.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8.png"/><Relationship Id="rId1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svg"/><Relationship Id="rId9" Type="http://schemas.openxmlformats.org/officeDocument/2006/relationships/image" Target="../media/image12.pn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6.png"/><Relationship Id="rId2" Type="http://schemas.openxmlformats.org/officeDocument/2006/relationships/image" Target="../media/image20.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8.png"/><Relationship Id="rId1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svg"/><Relationship Id="rId9" Type="http://schemas.openxmlformats.org/officeDocument/2006/relationships/image" Target="../media/image12.png"/><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10.pn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png"/><Relationship Id="rId5" Type="http://schemas.openxmlformats.org/officeDocument/2006/relationships/image" Target="../media/image12.png"/><Relationship Id="rId15" Type="http://schemas.openxmlformats.org/officeDocument/2006/relationships/image" Target="../media/image15.png"/><Relationship Id="rId10"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8.png"/><Relationship Id="rId1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png"/><Relationship Id="rId18" Type="http://schemas.openxmlformats.org/officeDocument/2006/relationships/image" Target="../media/image24.svg"/><Relationship Id="rId3" Type="http://schemas.openxmlformats.org/officeDocument/2006/relationships/image" Target="../media/image2.svg"/><Relationship Id="rId7" Type="http://schemas.openxmlformats.org/officeDocument/2006/relationships/image" Target="../media/image11.png"/><Relationship Id="rId12" Type="http://schemas.openxmlformats.org/officeDocument/2006/relationships/image" Target="../media/image5.pn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image" Target="../media/image9.png"/><Relationship Id="rId15" Type="http://schemas.openxmlformats.org/officeDocument/2006/relationships/image" Target="../media/image21.png"/><Relationship Id="rId10" Type="http://schemas.openxmlformats.org/officeDocument/2006/relationships/image" Target="../media/image7.png"/><Relationship Id="rId19"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F0FF"/>
        </a:solidFill>
        <a:effectLst/>
      </p:bgPr>
    </p:bg>
    <p:spTree>
      <p:nvGrpSpPr>
        <p:cNvPr id="1" name=""/>
        <p:cNvGrpSpPr/>
        <p:nvPr/>
      </p:nvGrpSpPr>
      <p:grpSpPr>
        <a:xfrm>
          <a:off x="0" y="0"/>
          <a:ext cx="0" cy="0"/>
          <a:chOff x="0" y="0"/>
          <a:chExt cx="0" cy="0"/>
        </a:xfrm>
      </p:grpSpPr>
      <p:grpSp>
        <p:nvGrpSpPr>
          <p:cNvPr id="2" name="Group 2"/>
          <p:cNvGrpSpPr/>
          <p:nvPr/>
        </p:nvGrpSpPr>
        <p:grpSpPr>
          <a:xfrm>
            <a:off x="-2726078" y="1272102"/>
            <a:ext cx="10749819" cy="2100252"/>
            <a:chOff x="0" y="0"/>
            <a:chExt cx="2831228" cy="553153"/>
          </a:xfrm>
        </p:grpSpPr>
        <p:sp>
          <p:nvSpPr>
            <p:cNvPr id="3" name="Freeform 3"/>
            <p:cNvSpPr/>
            <p:nvPr/>
          </p:nvSpPr>
          <p:spPr>
            <a:xfrm>
              <a:off x="0" y="0"/>
              <a:ext cx="2831228" cy="553153"/>
            </a:xfrm>
            <a:custGeom>
              <a:avLst/>
              <a:gdLst/>
              <a:ahLst/>
              <a:cxnLst/>
              <a:rect l="l" t="t" r="r" b="b"/>
              <a:pathLst>
                <a:path w="2831228" h="553153">
                  <a:moveTo>
                    <a:pt x="0" y="0"/>
                  </a:moveTo>
                  <a:lnTo>
                    <a:pt x="2831228" y="0"/>
                  </a:lnTo>
                  <a:lnTo>
                    <a:pt x="2831228" y="553153"/>
                  </a:lnTo>
                  <a:lnTo>
                    <a:pt x="0" y="553153"/>
                  </a:lnTo>
                  <a:lnTo>
                    <a:pt x="0" y="0"/>
                  </a:lnTo>
                </a:path>
              </a:pathLst>
            </a:custGeom>
            <a:solidFill>
              <a:srgbClr val="272B64"/>
            </a:solidFill>
          </p:spPr>
          <p:txBody>
            <a:bodyPr/>
            <a:lstStyle/>
            <a:p>
              <a:endParaRPr lang="en-ID"/>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grpSp>
        <p:nvGrpSpPr>
          <p:cNvPr id="5" name="Group 5"/>
          <p:cNvGrpSpPr/>
          <p:nvPr/>
        </p:nvGrpSpPr>
        <p:grpSpPr>
          <a:xfrm>
            <a:off x="10648598" y="9258300"/>
            <a:ext cx="10749819" cy="2100252"/>
            <a:chOff x="0" y="0"/>
            <a:chExt cx="2831228" cy="553153"/>
          </a:xfrm>
        </p:grpSpPr>
        <p:sp>
          <p:nvSpPr>
            <p:cNvPr id="6" name="Freeform 6"/>
            <p:cNvSpPr/>
            <p:nvPr/>
          </p:nvSpPr>
          <p:spPr>
            <a:xfrm>
              <a:off x="0" y="0"/>
              <a:ext cx="2831228" cy="553153"/>
            </a:xfrm>
            <a:custGeom>
              <a:avLst/>
              <a:gdLst/>
              <a:ahLst/>
              <a:cxnLst/>
              <a:rect l="l" t="t" r="r" b="b"/>
              <a:pathLst>
                <a:path w="2831228" h="553153">
                  <a:moveTo>
                    <a:pt x="0" y="0"/>
                  </a:moveTo>
                  <a:lnTo>
                    <a:pt x="2831228" y="0"/>
                  </a:lnTo>
                  <a:lnTo>
                    <a:pt x="2831228" y="553153"/>
                  </a:lnTo>
                  <a:lnTo>
                    <a:pt x="0" y="553153"/>
                  </a:lnTo>
                  <a:lnTo>
                    <a:pt x="0" y="0"/>
                  </a:lnTo>
                </a:path>
              </a:pathLst>
            </a:custGeom>
            <a:solidFill>
              <a:srgbClr val="272B64"/>
            </a:solidFill>
          </p:spPr>
          <p:txBody>
            <a:bodyPr/>
            <a:lstStyle/>
            <a:p>
              <a:endParaRPr lang="en-ID"/>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sp>
        <p:nvSpPr>
          <p:cNvPr id="8" name="Freeform 8"/>
          <p:cNvSpPr/>
          <p:nvPr/>
        </p:nvSpPr>
        <p:spPr>
          <a:xfrm>
            <a:off x="17786690" y="673112"/>
            <a:ext cx="1490063" cy="815471"/>
          </a:xfrm>
          <a:custGeom>
            <a:avLst/>
            <a:gdLst/>
            <a:ahLst/>
            <a:cxnLst/>
            <a:rect l="l" t="t" r="r" b="b"/>
            <a:pathLst>
              <a:path w="1490063" h="815471">
                <a:moveTo>
                  <a:pt x="0" y="0"/>
                </a:moveTo>
                <a:lnTo>
                  <a:pt x="1490063" y="0"/>
                </a:lnTo>
                <a:lnTo>
                  <a:pt x="1490063" y="815471"/>
                </a:lnTo>
                <a:lnTo>
                  <a:pt x="0" y="8154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9" name="Freeform 9"/>
          <p:cNvSpPr/>
          <p:nvPr/>
        </p:nvSpPr>
        <p:spPr>
          <a:xfrm>
            <a:off x="381000" y="8708700"/>
            <a:ext cx="2008504" cy="1099200"/>
          </a:xfrm>
          <a:custGeom>
            <a:avLst/>
            <a:gdLst/>
            <a:ahLst/>
            <a:cxnLst/>
            <a:rect l="l" t="t" r="r" b="b"/>
            <a:pathLst>
              <a:path w="2008504" h="1099200">
                <a:moveTo>
                  <a:pt x="0" y="0"/>
                </a:moveTo>
                <a:lnTo>
                  <a:pt x="2008504" y="0"/>
                </a:lnTo>
                <a:lnTo>
                  <a:pt x="2008504" y="1099200"/>
                </a:lnTo>
                <a:lnTo>
                  <a:pt x="0" y="1099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10" name="AutoShape 10"/>
          <p:cNvSpPr/>
          <p:nvPr/>
        </p:nvSpPr>
        <p:spPr>
          <a:xfrm rot="-1753206">
            <a:off x="5639975" y="5361508"/>
            <a:ext cx="25783492" cy="9586163"/>
          </a:xfrm>
          <a:prstGeom prst="rect">
            <a:avLst/>
          </a:prstGeom>
          <a:solidFill>
            <a:srgbClr val="545454">
              <a:alpha val="4706"/>
            </a:srgbClr>
          </a:solidFill>
        </p:spPr>
        <p:txBody>
          <a:bodyPr/>
          <a:lstStyle/>
          <a:p>
            <a:endParaRPr lang="en-ID"/>
          </a:p>
        </p:txBody>
      </p:sp>
      <p:sp>
        <p:nvSpPr>
          <p:cNvPr id="11" name="Freeform 11"/>
          <p:cNvSpPr/>
          <p:nvPr/>
        </p:nvSpPr>
        <p:spPr>
          <a:xfrm>
            <a:off x="2514600" y="9065940"/>
            <a:ext cx="856772" cy="900450"/>
          </a:xfrm>
          <a:custGeom>
            <a:avLst/>
            <a:gdLst/>
            <a:ahLst/>
            <a:cxnLst/>
            <a:rect l="l" t="t" r="r" b="b"/>
            <a:pathLst>
              <a:path w="856772" h="900450">
                <a:moveTo>
                  <a:pt x="0" y="0"/>
                </a:moveTo>
                <a:lnTo>
                  <a:pt x="856772" y="0"/>
                </a:lnTo>
                <a:lnTo>
                  <a:pt x="856772" y="900450"/>
                </a:lnTo>
                <a:lnTo>
                  <a:pt x="0" y="900450"/>
                </a:lnTo>
                <a:lnTo>
                  <a:pt x="0" y="0"/>
                </a:lnTo>
                <a:close/>
              </a:path>
            </a:pathLst>
          </a:custGeom>
          <a:blipFill>
            <a:blip r:embed="rId4"/>
            <a:stretch>
              <a:fillRect/>
            </a:stretch>
          </a:blipFill>
        </p:spPr>
        <p:txBody>
          <a:bodyPr/>
          <a:lstStyle/>
          <a:p>
            <a:endParaRPr lang="en-ID"/>
          </a:p>
        </p:txBody>
      </p:sp>
      <p:sp>
        <p:nvSpPr>
          <p:cNvPr id="12" name="Freeform 12"/>
          <p:cNvSpPr/>
          <p:nvPr/>
        </p:nvSpPr>
        <p:spPr>
          <a:xfrm>
            <a:off x="3505200" y="9107082"/>
            <a:ext cx="923423" cy="906933"/>
          </a:xfrm>
          <a:custGeom>
            <a:avLst/>
            <a:gdLst/>
            <a:ahLst/>
            <a:cxnLst/>
            <a:rect l="l" t="t" r="r" b="b"/>
            <a:pathLst>
              <a:path w="923423" h="906933">
                <a:moveTo>
                  <a:pt x="0" y="0"/>
                </a:moveTo>
                <a:lnTo>
                  <a:pt x="923423" y="0"/>
                </a:lnTo>
                <a:lnTo>
                  <a:pt x="923423" y="906933"/>
                </a:lnTo>
                <a:lnTo>
                  <a:pt x="0" y="906933"/>
                </a:lnTo>
                <a:lnTo>
                  <a:pt x="0" y="0"/>
                </a:lnTo>
                <a:close/>
              </a:path>
            </a:pathLst>
          </a:custGeom>
          <a:blipFill>
            <a:blip r:embed="rId5"/>
            <a:stretch>
              <a:fillRect/>
            </a:stretch>
          </a:blipFill>
        </p:spPr>
        <p:txBody>
          <a:bodyPr/>
          <a:lstStyle/>
          <a:p>
            <a:endParaRPr lang="en-ID"/>
          </a:p>
        </p:txBody>
      </p:sp>
      <p:sp>
        <p:nvSpPr>
          <p:cNvPr id="13" name="Freeform 13"/>
          <p:cNvSpPr/>
          <p:nvPr/>
        </p:nvSpPr>
        <p:spPr>
          <a:xfrm>
            <a:off x="4572000" y="9202584"/>
            <a:ext cx="1257736" cy="782856"/>
          </a:xfrm>
          <a:custGeom>
            <a:avLst/>
            <a:gdLst/>
            <a:ahLst/>
            <a:cxnLst/>
            <a:rect l="l" t="t" r="r" b="b"/>
            <a:pathLst>
              <a:path w="1257736" h="782856">
                <a:moveTo>
                  <a:pt x="0" y="0"/>
                </a:moveTo>
                <a:lnTo>
                  <a:pt x="1257736" y="0"/>
                </a:lnTo>
                <a:lnTo>
                  <a:pt x="1257736" y="782856"/>
                </a:lnTo>
                <a:lnTo>
                  <a:pt x="0" y="782856"/>
                </a:lnTo>
                <a:lnTo>
                  <a:pt x="0" y="0"/>
                </a:lnTo>
                <a:close/>
              </a:path>
            </a:pathLst>
          </a:custGeom>
          <a:blipFill>
            <a:blip r:embed="rId6"/>
            <a:stretch>
              <a:fillRect/>
            </a:stretch>
          </a:blipFill>
        </p:spPr>
        <p:txBody>
          <a:bodyPr/>
          <a:lstStyle/>
          <a:p>
            <a:endParaRPr lang="en-ID"/>
          </a:p>
        </p:txBody>
      </p:sp>
      <p:sp>
        <p:nvSpPr>
          <p:cNvPr id="14" name="Freeform 14"/>
          <p:cNvSpPr/>
          <p:nvPr/>
        </p:nvSpPr>
        <p:spPr>
          <a:xfrm>
            <a:off x="5867400" y="9097557"/>
            <a:ext cx="924181" cy="944995"/>
          </a:xfrm>
          <a:custGeom>
            <a:avLst/>
            <a:gdLst/>
            <a:ahLst/>
            <a:cxnLst/>
            <a:rect l="l" t="t" r="r" b="b"/>
            <a:pathLst>
              <a:path w="924181" h="944995">
                <a:moveTo>
                  <a:pt x="0" y="0"/>
                </a:moveTo>
                <a:lnTo>
                  <a:pt x="924181" y="0"/>
                </a:lnTo>
                <a:lnTo>
                  <a:pt x="924181" y="944996"/>
                </a:lnTo>
                <a:lnTo>
                  <a:pt x="0" y="944996"/>
                </a:lnTo>
                <a:lnTo>
                  <a:pt x="0" y="0"/>
                </a:lnTo>
                <a:close/>
              </a:path>
            </a:pathLst>
          </a:custGeom>
          <a:blipFill>
            <a:blip r:embed="rId7"/>
            <a:stretch>
              <a:fillRect/>
            </a:stretch>
          </a:blipFill>
        </p:spPr>
        <p:txBody>
          <a:bodyPr/>
          <a:lstStyle/>
          <a:p>
            <a:endParaRPr lang="en-ID"/>
          </a:p>
        </p:txBody>
      </p:sp>
      <p:sp>
        <p:nvSpPr>
          <p:cNvPr id="15" name="Freeform 15"/>
          <p:cNvSpPr/>
          <p:nvPr/>
        </p:nvSpPr>
        <p:spPr>
          <a:xfrm>
            <a:off x="6934200" y="9075465"/>
            <a:ext cx="944995" cy="944995"/>
          </a:xfrm>
          <a:custGeom>
            <a:avLst/>
            <a:gdLst/>
            <a:ahLst/>
            <a:cxnLst/>
            <a:rect l="l" t="t" r="r" b="b"/>
            <a:pathLst>
              <a:path w="944995" h="944995">
                <a:moveTo>
                  <a:pt x="0" y="0"/>
                </a:moveTo>
                <a:lnTo>
                  <a:pt x="944996" y="0"/>
                </a:lnTo>
                <a:lnTo>
                  <a:pt x="944996" y="944995"/>
                </a:lnTo>
                <a:lnTo>
                  <a:pt x="0" y="944995"/>
                </a:lnTo>
                <a:lnTo>
                  <a:pt x="0" y="0"/>
                </a:lnTo>
                <a:close/>
              </a:path>
            </a:pathLst>
          </a:custGeom>
          <a:blipFill>
            <a:blip r:embed="rId8"/>
            <a:stretch>
              <a:fillRect/>
            </a:stretch>
          </a:blipFill>
        </p:spPr>
        <p:txBody>
          <a:bodyPr/>
          <a:lstStyle/>
          <a:p>
            <a:endParaRPr lang="en-ID"/>
          </a:p>
        </p:txBody>
      </p:sp>
      <p:sp>
        <p:nvSpPr>
          <p:cNvPr id="16" name="Freeform 16"/>
          <p:cNvSpPr/>
          <p:nvPr/>
        </p:nvSpPr>
        <p:spPr>
          <a:xfrm>
            <a:off x="156059" y="165397"/>
            <a:ext cx="861817" cy="783318"/>
          </a:xfrm>
          <a:custGeom>
            <a:avLst/>
            <a:gdLst/>
            <a:ahLst/>
            <a:cxnLst/>
            <a:rect l="l" t="t" r="r" b="b"/>
            <a:pathLst>
              <a:path w="861817" h="783318">
                <a:moveTo>
                  <a:pt x="0" y="0"/>
                </a:moveTo>
                <a:lnTo>
                  <a:pt x="861817" y="0"/>
                </a:lnTo>
                <a:lnTo>
                  <a:pt x="861817" y="783318"/>
                </a:lnTo>
                <a:lnTo>
                  <a:pt x="0" y="783318"/>
                </a:lnTo>
                <a:lnTo>
                  <a:pt x="0" y="0"/>
                </a:lnTo>
                <a:close/>
              </a:path>
            </a:pathLst>
          </a:custGeom>
          <a:blipFill>
            <a:blip r:embed="rId9"/>
            <a:stretch>
              <a:fillRect/>
            </a:stretch>
          </a:blipFill>
        </p:spPr>
        <p:txBody>
          <a:bodyPr/>
          <a:lstStyle/>
          <a:p>
            <a:endParaRPr lang="en-ID"/>
          </a:p>
        </p:txBody>
      </p:sp>
      <p:sp>
        <p:nvSpPr>
          <p:cNvPr id="17" name="Freeform 17"/>
          <p:cNvSpPr/>
          <p:nvPr/>
        </p:nvSpPr>
        <p:spPr>
          <a:xfrm>
            <a:off x="1112395" y="120040"/>
            <a:ext cx="828675" cy="828675"/>
          </a:xfrm>
          <a:custGeom>
            <a:avLst/>
            <a:gdLst/>
            <a:ahLst/>
            <a:cxnLst/>
            <a:rect l="l" t="t" r="r" b="b"/>
            <a:pathLst>
              <a:path w="828675" h="828675">
                <a:moveTo>
                  <a:pt x="0" y="0"/>
                </a:moveTo>
                <a:lnTo>
                  <a:pt x="828675" y="0"/>
                </a:lnTo>
                <a:lnTo>
                  <a:pt x="828675" y="828675"/>
                </a:lnTo>
                <a:lnTo>
                  <a:pt x="0" y="828675"/>
                </a:lnTo>
                <a:lnTo>
                  <a:pt x="0" y="0"/>
                </a:lnTo>
                <a:close/>
              </a:path>
            </a:pathLst>
          </a:custGeom>
          <a:blipFill>
            <a:blip r:embed="rId10"/>
            <a:stretch>
              <a:fillRect/>
            </a:stretch>
          </a:blipFill>
        </p:spPr>
        <p:txBody>
          <a:bodyPr/>
          <a:lstStyle/>
          <a:p>
            <a:endParaRPr lang="en-ID"/>
          </a:p>
        </p:txBody>
      </p:sp>
      <p:sp>
        <p:nvSpPr>
          <p:cNvPr id="18" name="Freeform 18"/>
          <p:cNvSpPr/>
          <p:nvPr/>
        </p:nvSpPr>
        <p:spPr>
          <a:xfrm>
            <a:off x="3707960" y="190717"/>
            <a:ext cx="1185035" cy="687320"/>
          </a:xfrm>
          <a:custGeom>
            <a:avLst/>
            <a:gdLst/>
            <a:ahLst/>
            <a:cxnLst/>
            <a:rect l="l" t="t" r="r" b="b"/>
            <a:pathLst>
              <a:path w="1185035" h="687320">
                <a:moveTo>
                  <a:pt x="0" y="0"/>
                </a:moveTo>
                <a:lnTo>
                  <a:pt x="1185035" y="0"/>
                </a:lnTo>
                <a:lnTo>
                  <a:pt x="1185035" y="687321"/>
                </a:lnTo>
                <a:lnTo>
                  <a:pt x="0" y="687321"/>
                </a:lnTo>
                <a:lnTo>
                  <a:pt x="0" y="0"/>
                </a:lnTo>
                <a:close/>
              </a:path>
            </a:pathLst>
          </a:custGeom>
          <a:blipFill>
            <a:blip r:embed="rId11"/>
            <a:stretch>
              <a:fillRect/>
            </a:stretch>
          </a:blipFill>
        </p:spPr>
        <p:txBody>
          <a:bodyPr/>
          <a:lstStyle/>
          <a:p>
            <a:endParaRPr lang="en-ID"/>
          </a:p>
        </p:txBody>
      </p:sp>
      <p:sp>
        <p:nvSpPr>
          <p:cNvPr id="19" name="TextBox 19"/>
          <p:cNvSpPr txBox="1"/>
          <p:nvPr/>
        </p:nvSpPr>
        <p:spPr>
          <a:xfrm>
            <a:off x="8898196" y="610163"/>
            <a:ext cx="8361104" cy="470685"/>
          </a:xfrm>
          <a:prstGeom prst="rect">
            <a:avLst/>
          </a:prstGeom>
        </p:spPr>
        <p:txBody>
          <a:bodyPr lIns="0" tIns="0" rIns="0" bIns="0" rtlCol="0" anchor="t">
            <a:spAutoFit/>
          </a:bodyPr>
          <a:lstStyle/>
          <a:p>
            <a:pPr algn="r">
              <a:lnSpc>
                <a:spcPts val="3560"/>
              </a:lnSpc>
            </a:pPr>
            <a:r>
              <a:rPr lang="en-US" sz="4000" spc="-236">
                <a:solidFill>
                  <a:srgbClr val="31356E"/>
                </a:solidFill>
                <a:latin typeface="Montserrat Ultra-Bold Italics"/>
              </a:rPr>
              <a:t>1ST TRAILS 2023</a:t>
            </a:r>
          </a:p>
        </p:txBody>
      </p:sp>
      <p:sp>
        <p:nvSpPr>
          <p:cNvPr id="20" name="Freeform 20"/>
          <p:cNvSpPr/>
          <p:nvPr/>
        </p:nvSpPr>
        <p:spPr>
          <a:xfrm>
            <a:off x="4940620" y="142719"/>
            <a:ext cx="1960146" cy="783318"/>
          </a:xfrm>
          <a:custGeom>
            <a:avLst/>
            <a:gdLst/>
            <a:ahLst/>
            <a:cxnLst/>
            <a:rect l="l" t="t" r="r" b="b"/>
            <a:pathLst>
              <a:path w="1960146" h="783318">
                <a:moveTo>
                  <a:pt x="0" y="0"/>
                </a:moveTo>
                <a:lnTo>
                  <a:pt x="1960146" y="0"/>
                </a:lnTo>
                <a:lnTo>
                  <a:pt x="1960146" y="783318"/>
                </a:lnTo>
                <a:lnTo>
                  <a:pt x="0" y="783318"/>
                </a:lnTo>
                <a:lnTo>
                  <a:pt x="0" y="0"/>
                </a:lnTo>
                <a:close/>
              </a:path>
            </a:pathLst>
          </a:custGeom>
          <a:blipFill>
            <a:blip r:embed="rId12"/>
            <a:stretch>
              <a:fillRect/>
            </a:stretch>
          </a:blipFill>
        </p:spPr>
        <p:txBody>
          <a:bodyPr/>
          <a:lstStyle/>
          <a:p>
            <a:endParaRPr lang="en-ID"/>
          </a:p>
        </p:txBody>
      </p:sp>
      <p:sp>
        <p:nvSpPr>
          <p:cNvPr id="21" name="Freeform 21"/>
          <p:cNvSpPr/>
          <p:nvPr/>
        </p:nvSpPr>
        <p:spPr>
          <a:xfrm>
            <a:off x="7107439" y="267831"/>
            <a:ext cx="1224234" cy="578451"/>
          </a:xfrm>
          <a:custGeom>
            <a:avLst/>
            <a:gdLst/>
            <a:ahLst/>
            <a:cxnLst/>
            <a:rect l="l" t="t" r="r" b="b"/>
            <a:pathLst>
              <a:path w="1224234" h="578451">
                <a:moveTo>
                  <a:pt x="0" y="0"/>
                </a:moveTo>
                <a:lnTo>
                  <a:pt x="1224235" y="0"/>
                </a:lnTo>
                <a:lnTo>
                  <a:pt x="1224235" y="578450"/>
                </a:lnTo>
                <a:lnTo>
                  <a:pt x="0" y="578450"/>
                </a:lnTo>
                <a:lnTo>
                  <a:pt x="0" y="0"/>
                </a:lnTo>
                <a:close/>
              </a:path>
            </a:pathLst>
          </a:custGeom>
          <a:blipFill>
            <a:blip r:embed="rId13"/>
            <a:stretch>
              <a:fillRect/>
            </a:stretch>
          </a:blipFill>
        </p:spPr>
        <p:txBody>
          <a:bodyPr/>
          <a:lstStyle/>
          <a:p>
            <a:endParaRPr lang="en-ID"/>
          </a:p>
        </p:txBody>
      </p:sp>
      <p:sp>
        <p:nvSpPr>
          <p:cNvPr id="22" name="Freeform 22"/>
          <p:cNvSpPr/>
          <p:nvPr/>
        </p:nvSpPr>
        <p:spPr>
          <a:xfrm>
            <a:off x="8541224" y="142719"/>
            <a:ext cx="2200768" cy="844619"/>
          </a:xfrm>
          <a:custGeom>
            <a:avLst/>
            <a:gdLst/>
            <a:ahLst/>
            <a:cxnLst/>
            <a:rect l="l" t="t" r="r" b="b"/>
            <a:pathLst>
              <a:path w="2200768" h="844619">
                <a:moveTo>
                  <a:pt x="0" y="0"/>
                </a:moveTo>
                <a:lnTo>
                  <a:pt x="2200767" y="0"/>
                </a:lnTo>
                <a:lnTo>
                  <a:pt x="2200767" y="844619"/>
                </a:lnTo>
                <a:lnTo>
                  <a:pt x="0" y="844619"/>
                </a:lnTo>
                <a:lnTo>
                  <a:pt x="0" y="0"/>
                </a:lnTo>
                <a:close/>
              </a:path>
            </a:pathLst>
          </a:custGeom>
          <a:blipFill>
            <a:blip r:embed="rId14"/>
            <a:stretch>
              <a:fillRect/>
            </a:stretch>
          </a:blipFill>
        </p:spPr>
        <p:txBody>
          <a:bodyPr/>
          <a:lstStyle/>
          <a:p>
            <a:endParaRPr lang="en-ID"/>
          </a:p>
        </p:txBody>
      </p:sp>
      <p:sp>
        <p:nvSpPr>
          <p:cNvPr id="23" name="Freeform 23"/>
          <p:cNvSpPr/>
          <p:nvPr/>
        </p:nvSpPr>
        <p:spPr>
          <a:xfrm>
            <a:off x="501232" y="3858129"/>
            <a:ext cx="7418048" cy="3272668"/>
          </a:xfrm>
          <a:custGeom>
            <a:avLst/>
            <a:gdLst/>
            <a:ahLst/>
            <a:cxnLst/>
            <a:rect l="l" t="t" r="r" b="b"/>
            <a:pathLst>
              <a:path w="7418048" h="3272668">
                <a:moveTo>
                  <a:pt x="0" y="0"/>
                </a:moveTo>
                <a:lnTo>
                  <a:pt x="7418048" y="0"/>
                </a:lnTo>
                <a:lnTo>
                  <a:pt x="7418048" y="3272668"/>
                </a:lnTo>
                <a:lnTo>
                  <a:pt x="0" y="3272668"/>
                </a:lnTo>
                <a:lnTo>
                  <a:pt x="0" y="0"/>
                </a:lnTo>
                <a:close/>
              </a:path>
            </a:pathLst>
          </a:custGeom>
          <a:blipFill>
            <a:blip r:embed="rId15"/>
            <a:stretch>
              <a:fillRect/>
            </a:stretch>
          </a:blipFill>
        </p:spPr>
        <p:txBody>
          <a:bodyPr/>
          <a:lstStyle/>
          <a:p>
            <a:endParaRPr lang="en-ID"/>
          </a:p>
        </p:txBody>
      </p:sp>
      <p:sp>
        <p:nvSpPr>
          <p:cNvPr id="24" name="TextBox 24"/>
          <p:cNvSpPr txBox="1"/>
          <p:nvPr/>
        </p:nvSpPr>
        <p:spPr>
          <a:xfrm>
            <a:off x="1969645" y="368620"/>
            <a:ext cx="1693990" cy="414973"/>
          </a:xfrm>
          <a:prstGeom prst="rect">
            <a:avLst/>
          </a:prstGeom>
        </p:spPr>
        <p:txBody>
          <a:bodyPr lIns="0" tIns="0" rIns="0" bIns="0" rtlCol="0" anchor="t">
            <a:spAutoFit/>
          </a:bodyPr>
          <a:lstStyle/>
          <a:p>
            <a:pPr>
              <a:lnSpc>
                <a:spcPts val="1679"/>
              </a:lnSpc>
            </a:pPr>
            <a:r>
              <a:rPr lang="en-US" sz="1199">
                <a:solidFill>
                  <a:srgbClr val="B5141C"/>
                </a:solidFill>
                <a:latin typeface="Open Sans Bold"/>
              </a:rPr>
              <a:t>FAKULTAS HUKUM</a:t>
            </a:r>
          </a:p>
          <a:p>
            <a:pPr>
              <a:lnSpc>
                <a:spcPts val="1679"/>
              </a:lnSpc>
            </a:pPr>
            <a:r>
              <a:rPr lang="en-US" sz="1199">
                <a:solidFill>
                  <a:srgbClr val="B5141C"/>
                </a:solidFill>
                <a:latin typeface="Open Sans Bold"/>
              </a:rPr>
              <a:t>UNIVERSITAS TRISAKTI</a:t>
            </a:r>
          </a:p>
        </p:txBody>
      </p:sp>
      <p:sp>
        <p:nvSpPr>
          <p:cNvPr id="25" name="TextBox 25"/>
          <p:cNvSpPr txBox="1"/>
          <p:nvPr/>
        </p:nvSpPr>
        <p:spPr>
          <a:xfrm>
            <a:off x="7719557" y="1263000"/>
            <a:ext cx="9697291" cy="651493"/>
          </a:xfrm>
          <a:prstGeom prst="rect">
            <a:avLst/>
          </a:prstGeom>
        </p:spPr>
        <p:txBody>
          <a:bodyPr lIns="0" tIns="0" rIns="0" bIns="0" rtlCol="0" anchor="t">
            <a:spAutoFit/>
          </a:bodyPr>
          <a:lstStyle/>
          <a:p>
            <a:pPr algn="r">
              <a:lnSpc>
                <a:spcPts val="1660"/>
              </a:lnSpc>
            </a:pPr>
            <a:r>
              <a:rPr lang="en-US" sz="2000">
                <a:solidFill>
                  <a:srgbClr val="272B64"/>
                </a:solidFill>
                <a:latin typeface="Poppins Bold"/>
              </a:rPr>
              <a:t>TRISAKTI INTERNATIONAL CONFERENCE ON LAW FOR SOCIAL WELFARE</a:t>
            </a:r>
          </a:p>
          <a:p>
            <a:pPr algn="r">
              <a:lnSpc>
                <a:spcPts val="1660"/>
              </a:lnSpc>
            </a:pPr>
            <a:endParaRPr lang="en-US" sz="2000">
              <a:solidFill>
                <a:srgbClr val="272B64"/>
              </a:solidFill>
              <a:latin typeface="Poppins Bold"/>
            </a:endParaRPr>
          </a:p>
          <a:p>
            <a:pPr algn="r">
              <a:lnSpc>
                <a:spcPts val="1660"/>
              </a:lnSpc>
            </a:pPr>
            <a:r>
              <a:rPr lang="en-US" sz="2000">
                <a:solidFill>
                  <a:srgbClr val="272B64"/>
                </a:solidFill>
                <a:latin typeface="Poppins"/>
              </a:rPr>
              <a:t>SEPTEMBER 25TH – 26TH , 2023</a:t>
            </a:r>
          </a:p>
        </p:txBody>
      </p:sp>
      <p:sp>
        <p:nvSpPr>
          <p:cNvPr id="26" name="TextBox 26"/>
          <p:cNvSpPr txBox="1"/>
          <p:nvPr/>
        </p:nvSpPr>
        <p:spPr>
          <a:xfrm>
            <a:off x="9430431" y="3159340"/>
            <a:ext cx="7918226" cy="1301975"/>
          </a:xfrm>
          <a:prstGeom prst="rect">
            <a:avLst/>
          </a:prstGeom>
        </p:spPr>
        <p:txBody>
          <a:bodyPr lIns="0" tIns="0" rIns="0" bIns="0" rtlCol="0" anchor="t">
            <a:spAutoFit/>
          </a:bodyPr>
          <a:lstStyle/>
          <a:p>
            <a:pPr algn="ctr">
              <a:lnSpc>
                <a:spcPts val="5319"/>
              </a:lnSpc>
            </a:pPr>
            <a:r>
              <a:rPr lang="en-US" sz="3799">
                <a:solidFill>
                  <a:srgbClr val="272B64"/>
                </a:solidFill>
                <a:latin typeface="Canva Sans Bold"/>
              </a:rPr>
              <a:t>Title title title title</a:t>
            </a:r>
          </a:p>
          <a:p>
            <a:pPr algn="ctr">
              <a:lnSpc>
                <a:spcPts val="5319"/>
              </a:lnSpc>
            </a:pPr>
            <a:r>
              <a:rPr lang="en-US" sz="3799">
                <a:solidFill>
                  <a:srgbClr val="272B64"/>
                </a:solidFill>
                <a:latin typeface="Canva Sans Bold"/>
              </a:rPr>
              <a:t>....................</a:t>
            </a:r>
          </a:p>
        </p:txBody>
      </p:sp>
      <p:sp>
        <p:nvSpPr>
          <p:cNvPr id="27" name="TextBox 27"/>
          <p:cNvSpPr txBox="1"/>
          <p:nvPr/>
        </p:nvSpPr>
        <p:spPr>
          <a:xfrm>
            <a:off x="8898196" y="5725211"/>
            <a:ext cx="8982697" cy="1034302"/>
          </a:xfrm>
          <a:prstGeom prst="rect">
            <a:avLst/>
          </a:prstGeom>
        </p:spPr>
        <p:txBody>
          <a:bodyPr lIns="0" tIns="0" rIns="0" bIns="0" rtlCol="0" anchor="t">
            <a:spAutoFit/>
          </a:bodyPr>
          <a:lstStyle/>
          <a:p>
            <a:pPr algn="ctr">
              <a:lnSpc>
                <a:spcPts val="4200"/>
              </a:lnSpc>
            </a:pPr>
            <a:r>
              <a:rPr lang="en-US" sz="3000">
                <a:solidFill>
                  <a:srgbClr val="272B64"/>
                </a:solidFill>
                <a:latin typeface="Canva Sans Bold"/>
              </a:rPr>
              <a:t>Authors affiliation</a:t>
            </a:r>
          </a:p>
          <a:p>
            <a:pPr algn="ctr">
              <a:lnSpc>
                <a:spcPts val="4200"/>
              </a:lnSpc>
            </a:pPr>
            <a:r>
              <a:rPr lang="en-US" sz="3000">
                <a:solidFill>
                  <a:srgbClr val="272B64"/>
                </a:solidFill>
                <a:latin typeface="Canva Sans Bold"/>
              </a:rPr>
              <a:t>.......................</a:t>
            </a:r>
          </a:p>
        </p:txBody>
      </p:sp>
      <p:pic>
        <p:nvPicPr>
          <p:cNvPr id="31" name="Picture 30">
            <a:extLst>
              <a:ext uri="{FF2B5EF4-FFF2-40B4-BE49-F238E27FC236}">
                <a16:creationId xmlns:a16="http://schemas.microsoft.com/office/drawing/2014/main" id="{BFA3243A-9EC1-0F6D-A020-3A4C525E243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52570" y="9075305"/>
            <a:ext cx="2486830" cy="9449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F0FF"/>
        </a:solidFill>
        <a:effectLst/>
      </p:bgPr>
    </p:bg>
    <p:spTree>
      <p:nvGrpSpPr>
        <p:cNvPr id="1" name=""/>
        <p:cNvGrpSpPr/>
        <p:nvPr/>
      </p:nvGrpSpPr>
      <p:grpSpPr>
        <a:xfrm>
          <a:off x="0" y="0"/>
          <a:ext cx="0" cy="0"/>
          <a:chOff x="0" y="0"/>
          <a:chExt cx="0" cy="0"/>
        </a:xfrm>
      </p:grpSpPr>
      <p:grpSp>
        <p:nvGrpSpPr>
          <p:cNvPr id="2" name="Group 2"/>
          <p:cNvGrpSpPr/>
          <p:nvPr/>
        </p:nvGrpSpPr>
        <p:grpSpPr>
          <a:xfrm>
            <a:off x="-2726078" y="3112353"/>
            <a:ext cx="10749819" cy="9034052"/>
            <a:chOff x="0" y="0"/>
            <a:chExt cx="2831228" cy="2379339"/>
          </a:xfrm>
        </p:grpSpPr>
        <p:sp>
          <p:nvSpPr>
            <p:cNvPr id="3" name="Freeform 3"/>
            <p:cNvSpPr/>
            <p:nvPr/>
          </p:nvSpPr>
          <p:spPr>
            <a:xfrm>
              <a:off x="0" y="0"/>
              <a:ext cx="2831228" cy="2379339"/>
            </a:xfrm>
            <a:custGeom>
              <a:avLst/>
              <a:gdLst/>
              <a:ahLst/>
              <a:cxnLst/>
              <a:rect l="l" t="t" r="r" b="b"/>
              <a:pathLst>
                <a:path w="2831228" h="2379339">
                  <a:moveTo>
                    <a:pt x="0" y="0"/>
                  </a:moveTo>
                  <a:lnTo>
                    <a:pt x="2831228" y="0"/>
                  </a:lnTo>
                  <a:lnTo>
                    <a:pt x="2831228" y="2379339"/>
                  </a:lnTo>
                  <a:lnTo>
                    <a:pt x="0" y="2379339"/>
                  </a:lnTo>
                  <a:lnTo>
                    <a:pt x="0" y="0"/>
                  </a:lnTo>
                </a:path>
              </a:pathLst>
            </a:custGeom>
            <a:solidFill>
              <a:srgbClr val="272B64"/>
            </a:solidFill>
          </p:spPr>
          <p:txBody>
            <a:bodyPr/>
            <a:lstStyle/>
            <a:p>
              <a:endParaRPr lang="en-ID"/>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grpSp>
        <p:nvGrpSpPr>
          <p:cNvPr id="5" name="Group 5"/>
          <p:cNvGrpSpPr/>
          <p:nvPr/>
        </p:nvGrpSpPr>
        <p:grpSpPr>
          <a:xfrm>
            <a:off x="1043099" y="2211824"/>
            <a:ext cx="6210781" cy="7046476"/>
            <a:chOff x="0" y="0"/>
            <a:chExt cx="8281042" cy="9395301"/>
          </a:xfrm>
        </p:grpSpPr>
        <p:pic>
          <p:nvPicPr>
            <p:cNvPr id="6" name="Picture 6"/>
            <p:cNvPicPr>
              <a:picLocks noChangeAspect="1"/>
            </p:cNvPicPr>
            <p:nvPr/>
          </p:nvPicPr>
          <p:blipFill>
            <a:blip r:embed="rId2"/>
            <a:srcRect l="15397" r="43837"/>
            <a:stretch>
              <a:fillRect/>
            </a:stretch>
          </p:blipFill>
          <p:spPr>
            <a:xfrm>
              <a:off x="0" y="0"/>
              <a:ext cx="8281042" cy="9395301"/>
            </a:xfrm>
            <a:prstGeom prst="rect">
              <a:avLst/>
            </a:prstGeom>
          </p:spPr>
        </p:pic>
      </p:grpSp>
      <p:sp>
        <p:nvSpPr>
          <p:cNvPr id="7" name="TextBox 7"/>
          <p:cNvSpPr txBox="1"/>
          <p:nvPr/>
        </p:nvSpPr>
        <p:spPr>
          <a:xfrm>
            <a:off x="8968036" y="2979003"/>
            <a:ext cx="7031008" cy="1073444"/>
          </a:xfrm>
          <a:prstGeom prst="rect">
            <a:avLst/>
          </a:prstGeom>
        </p:spPr>
        <p:txBody>
          <a:bodyPr lIns="0" tIns="0" rIns="0" bIns="0" rtlCol="0" anchor="t">
            <a:spAutoFit/>
          </a:bodyPr>
          <a:lstStyle/>
          <a:p>
            <a:pPr>
              <a:lnSpc>
                <a:spcPts val="8713"/>
              </a:lnSpc>
              <a:spcBef>
                <a:spcPct val="0"/>
              </a:spcBef>
            </a:pPr>
            <a:r>
              <a:rPr lang="en-US" sz="6223">
                <a:solidFill>
                  <a:srgbClr val="272B64"/>
                </a:solidFill>
                <a:latin typeface="Raleway Bold"/>
              </a:rPr>
              <a:t>CONCLUSION</a:t>
            </a:r>
          </a:p>
        </p:txBody>
      </p:sp>
      <p:grpSp>
        <p:nvGrpSpPr>
          <p:cNvPr id="8" name="Group 8"/>
          <p:cNvGrpSpPr/>
          <p:nvPr/>
        </p:nvGrpSpPr>
        <p:grpSpPr>
          <a:xfrm>
            <a:off x="11554318" y="-1050126"/>
            <a:ext cx="10232526" cy="2100252"/>
            <a:chOff x="0" y="0"/>
            <a:chExt cx="2694986" cy="553153"/>
          </a:xfrm>
        </p:grpSpPr>
        <p:sp>
          <p:nvSpPr>
            <p:cNvPr id="9" name="Freeform 9"/>
            <p:cNvSpPr/>
            <p:nvPr/>
          </p:nvSpPr>
          <p:spPr>
            <a:xfrm>
              <a:off x="0" y="0"/>
              <a:ext cx="2694986" cy="553153"/>
            </a:xfrm>
            <a:custGeom>
              <a:avLst/>
              <a:gdLst/>
              <a:ahLst/>
              <a:cxnLst/>
              <a:rect l="l" t="t" r="r" b="b"/>
              <a:pathLst>
                <a:path w="2694986" h="553153">
                  <a:moveTo>
                    <a:pt x="0" y="0"/>
                  </a:moveTo>
                  <a:lnTo>
                    <a:pt x="2694986" y="0"/>
                  </a:lnTo>
                  <a:lnTo>
                    <a:pt x="2694986" y="553153"/>
                  </a:lnTo>
                  <a:lnTo>
                    <a:pt x="0" y="553153"/>
                  </a:lnTo>
                  <a:lnTo>
                    <a:pt x="0" y="0"/>
                  </a:lnTo>
                </a:path>
              </a:pathLst>
            </a:custGeom>
            <a:solidFill>
              <a:srgbClr val="272B64"/>
            </a:solidFill>
          </p:spPr>
          <p:txBody>
            <a:bodyPr/>
            <a:lstStyle/>
            <a:p>
              <a:endParaRPr lang="en-ID"/>
            </a:p>
          </p:txBody>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sp>
        <p:nvSpPr>
          <p:cNvPr id="11" name="Freeform 11"/>
          <p:cNvSpPr/>
          <p:nvPr/>
        </p:nvSpPr>
        <p:spPr>
          <a:xfrm>
            <a:off x="15170755" y="7581900"/>
            <a:ext cx="2008504" cy="1099200"/>
          </a:xfrm>
          <a:custGeom>
            <a:avLst/>
            <a:gdLst/>
            <a:ahLst/>
            <a:cxnLst/>
            <a:rect l="l" t="t" r="r" b="b"/>
            <a:pathLst>
              <a:path w="2008504" h="1099200">
                <a:moveTo>
                  <a:pt x="0" y="0"/>
                </a:moveTo>
                <a:lnTo>
                  <a:pt x="2008505" y="0"/>
                </a:lnTo>
                <a:lnTo>
                  <a:pt x="2008505" y="1099200"/>
                </a:lnTo>
                <a:lnTo>
                  <a:pt x="0" y="1099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12" name="Freeform 12"/>
          <p:cNvSpPr/>
          <p:nvPr/>
        </p:nvSpPr>
        <p:spPr>
          <a:xfrm>
            <a:off x="597792" y="245382"/>
            <a:ext cx="861817" cy="783318"/>
          </a:xfrm>
          <a:custGeom>
            <a:avLst/>
            <a:gdLst/>
            <a:ahLst/>
            <a:cxnLst/>
            <a:rect l="l" t="t" r="r" b="b"/>
            <a:pathLst>
              <a:path w="861817" h="783318">
                <a:moveTo>
                  <a:pt x="0" y="0"/>
                </a:moveTo>
                <a:lnTo>
                  <a:pt x="861816" y="0"/>
                </a:lnTo>
                <a:lnTo>
                  <a:pt x="861816" y="783318"/>
                </a:lnTo>
                <a:lnTo>
                  <a:pt x="0" y="783318"/>
                </a:lnTo>
                <a:lnTo>
                  <a:pt x="0" y="0"/>
                </a:lnTo>
                <a:close/>
              </a:path>
            </a:pathLst>
          </a:custGeom>
          <a:blipFill>
            <a:blip r:embed="rId5"/>
            <a:stretch>
              <a:fillRect/>
            </a:stretch>
          </a:blipFill>
        </p:spPr>
        <p:txBody>
          <a:bodyPr/>
          <a:lstStyle/>
          <a:p>
            <a:endParaRPr lang="en-ID"/>
          </a:p>
        </p:txBody>
      </p:sp>
      <p:sp>
        <p:nvSpPr>
          <p:cNvPr id="13" name="Freeform 13"/>
          <p:cNvSpPr/>
          <p:nvPr/>
        </p:nvSpPr>
        <p:spPr>
          <a:xfrm>
            <a:off x="1671091" y="245382"/>
            <a:ext cx="828675" cy="828675"/>
          </a:xfrm>
          <a:custGeom>
            <a:avLst/>
            <a:gdLst/>
            <a:ahLst/>
            <a:cxnLst/>
            <a:rect l="l" t="t" r="r" b="b"/>
            <a:pathLst>
              <a:path w="828675" h="828675">
                <a:moveTo>
                  <a:pt x="0" y="0"/>
                </a:moveTo>
                <a:lnTo>
                  <a:pt x="828675" y="0"/>
                </a:lnTo>
                <a:lnTo>
                  <a:pt x="828675" y="828675"/>
                </a:lnTo>
                <a:lnTo>
                  <a:pt x="0" y="828675"/>
                </a:lnTo>
                <a:lnTo>
                  <a:pt x="0" y="0"/>
                </a:lnTo>
                <a:close/>
              </a:path>
            </a:pathLst>
          </a:custGeom>
          <a:blipFill>
            <a:blip r:embed="rId6"/>
            <a:stretch>
              <a:fillRect/>
            </a:stretch>
          </a:blipFill>
        </p:spPr>
        <p:txBody>
          <a:bodyPr/>
          <a:lstStyle/>
          <a:p>
            <a:endParaRPr lang="en-ID"/>
          </a:p>
        </p:txBody>
      </p:sp>
      <p:sp>
        <p:nvSpPr>
          <p:cNvPr id="14" name="TextBox 14"/>
          <p:cNvSpPr txBox="1"/>
          <p:nvPr/>
        </p:nvSpPr>
        <p:spPr>
          <a:xfrm>
            <a:off x="2547391" y="556577"/>
            <a:ext cx="1693990" cy="414973"/>
          </a:xfrm>
          <a:prstGeom prst="rect">
            <a:avLst/>
          </a:prstGeom>
        </p:spPr>
        <p:txBody>
          <a:bodyPr lIns="0" tIns="0" rIns="0" bIns="0" rtlCol="0" anchor="t">
            <a:spAutoFit/>
          </a:bodyPr>
          <a:lstStyle/>
          <a:p>
            <a:pPr>
              <a:lnSpc>
                <a:spcPts val="1679"/>
              </a:lnSpc>
            </a:pPr>
            <a:r>
              <a:rPr lang="en-US" sz="1199">
                <a:solidFill>
                  <a:srgbClr val="B5141C"/>
                </a:solidFill>
                <a:latin typeface="Open Sans Bold"/>
              </a:rPr>
              <a:t>FAKULTAS HUKUM</a:t>
            </a:r>
          </a:p>
          <a:p>
            <a:pPr>
              <a:lnSpc>
                <a:spcPts val="1679"/>
              </a:lnSpc>
            </a:pPr>
            <a:r>
              <a:rPr lang="en-US" sz="1199">
                <a:solidFill>
                  <a:srgbClr val="B5141C"/>
                </a:solidFill>
                <a:latin typeface="Open Sans Bold"/>
              </a:rPr>
              <a:t>UNIVERSITAS TRISAKTI</a:t>
            </a:r>
          </a:p>
        </p:txBody>
      </p:sp>
      <p:sp>
        <p:nvSpPr>
          <p:cNvPr id="15" name="Freeform 15"/>
          <p:cNvSpPr/>
          <p:nvPr/>
        </p:nvSpPr>
        <p:spPr>
          <a:xfrm>
            <a:off x="4327106" y="386736"/>
            <a:ext cx="1185035" cy="687320"/>
          </a:xfrm>
          <a:custGeom>
            <a:avLst/>
            <a:gdLst/>
            <a:ahLst/>
            <a:cxnLst/>
            <a:rect l="l" t="t" r="r" b="b"/>
            <a:pathLst>
              <a:path w="1185035" h="687320">
                <a:moveTo>
                  <a:pt x="0" y="0"/>
                </a:moveTo>
                <a:lnTo>
                  <a:pt x="1185035" y="0"/>
                </a:lnTo>
                <a:lnTo>
                  <a:pt x="1185035" y="687321"/>
                </a:lnTo>
                <a:lnTo>
                  <a:pt x="0" y="687321"/>
                </a:lnTo>
                <a:lnTo>
                  <a:pt x="0" y="0"/>
                </a:lnTo>
                <a:close/>
              </a:path>
            </a:pathLst>
          </a:custGeom>
          <a:blipFill>
            <a:blip r:embed="rId7"/>
            <a:stretch>
              <a:fillRect/>
            </a:stretch>
          </a:blipFill>
        </p:spPr>
        <p:txBody>
          <a:bodyPr/>
          <a:lstStyle/>
          <a:p>
            <a:endParaRPr lang="en-ID"/>
          </a:p>
        </p:txBody>
      </p:sp>
      <p:sp>
        <p:nvSpPr>
          <p:cNvPr id="16" name="Freeform 16"/>
          <p:cNvSpPr/>
          <p:nvPr/>
        </p:nvSpPr>
        <p:spPr>
          <a:xfrm>
            <a:off x="5597866" y="266808"/>
            <a:ext cx="1960146" cy="783318"/>
          </a:xfrm>
          <a:custGeom>
            <a:avLst/>
            <a:gdLst/>
            <a:ahLst/>
            <a:cxnLst/>
            <a:rect l="l" t="t" r="r" b="b"/>
            <a:pathLst>
              <a:path w="1960146" h="783318">
                <a:moveTo>
                  <a:pt x="0" y="0"/>
                </a:moveTo>
                <a:lnTo>
                  <a:pt x="1960146" y="0"/>
                </a:lnTo>
                <a:lnTo>
                  <a:pt x="1960146" y="783318"/>
                </a:lnTo>
                <a:lnTo>
                  <a:pt x="0" y="783318"/>
                </a:lnTo>
                <a:lnTo>
                  <a:pt x="0" y="0"/>
                </a:lnTo>
                <a:close/>
              </a:path>
            </a:pathLst>
          </a:custGeom>
          <a:blipFill>
            <a:blip r:embed="rId8"/>
            <a:stretch>
              <a:fillRect/>
            </a:stretch>
          </a:blipFill>
        </p:spPr>
        <p:txBody>
          <a:bodyPr/>
          <a:lstStyle/>
          <a:p>
            <a:endParaRPr lang="en-ID"/>
          </a:p>
        </p:txBody>
      </p:sp>
      <p:sp>
        <p:nvSpPr>
          <p:cNvPr id="17" name="Freeform 17"/>
          <p:cNvSpPr/>
          <p:nvPr/>
        </p:nvSpPr>
        <p:spPr>
          <a:xfrm>
            <a:off x="7767562" y="347816"/>
            <a:ext cx="1224234" cy="578451"/>
          </a:xfrm>
          <a:custGeom>
            <a:avLst/>
            <a:gdLst/>
            <a:ahLst/>
            <a:cxnLst/>
            <a:rect l="l" t="t" r="r" b="b"/>
            <a:pathLst>
              <a:path w="1224234" h="578451">
                <a:moveTo>
                  <a:pt x="0" y="0"/>
                </a:moveTo>
                <a:lnTo>
                  <a:pt x="1224234" y="0"/>
                </a:lnTo>
                <a:lnTo>
                  <a:pt x="1224234" y="578450"/>
                </a:lnTo>
                <a:lnTo>
                  <a:pt x="0" y="578450"/>
                </a:lnTo>
                <a:lnTo>
                  <a:pt x="0" y="0"/>
                </a:lnTo>
                <a:close/>
              </a:path>
            </a:pathLst>
          </a:custGeom>
          <a:blipFill>
            <a:blip r:embed="rId9"/>
            <a:stretch>
              <a:fillRect/>
            </a:stretch>
          </a:blipFill>
        </p:spPr>
        <p:txBody>
          <a:bodyPr/>
          <a:lstStyle/>
          <a:p>
            <a:endParaRPr lang="en-ID"/>
          </a:p>
        </p:txBody>
      </p:sp>
      <p:sp>
        <p:nvSpPr>
          <p:cNvPr id="18" name="Freeform 18"/>
          <p:cNvSpPr/>
          <p:nvPr/>
        </p:nvSpPr>
        <p:spPr>
          <a:xfrm>
            <a:off x="9144000" y="184081"/>
            <a:ext cx="2200768" cy="844619"/>
          </a:xfrm>
          <a:custGeom>
            <a:avLst/>
            <a:gdLst/>
            <a:ahLst/>
            <a:cxnLst/>
            <a:rect l="l" t="t" r="r" b="b"/>
            <a:pathLst>
              <a:path w="2200768" h="844619">
                <a:moveTo>
                  <a:pt x="0" y="0"/>
                </a:moveTo>
                <a:lnTo>
                  <a:pt x="2200768" y="0"/>
                </a:lnTo>
                <a:lnTo>
                  <a:pt x="2200768" y="844619"/>
                </a:lnTo>
                <a:lnTo>
                  <a:pt x="0" y="844619"/>
                </a:lnTo>
                <a:lnTo>
                  <a:pt x="0" y="0"/>
                </a:lnTo>
                <a:close/>
              </a:path>
            </a:pathLst>
          </a:custGeom>
          <a:blipFill>
            <a:blip r:embed="rId10"/>
            <a:stretch>
              <a:fillRect/>
            </a:stretch>
          </a:blipFill>
        </p:spPr>
        <p:txBody>
          <a:bodyPr/>
          <a:lstStyle/>
          <a:p>
            <a:endParaRPr lang="en-ID"/>
          </a:p>
        </p:txBody>
      </p:sp>
      <p:sp>
        <p:nvSpPr>
          <p:cNvPr id="19" name="Freeform 19"/>
          <p:cNvSpPr/>
          <p:nvPr/>
        </p:nvSpPr>
        <p:spPr>
          <a:xfrm>
            <a:off x="8991796" y="9065568"/>
            <a:ext cx="899156" cy="944995"/>
          </a:xfrm>
          <a:custGeom>
            <a:avLst/>
            <a:gdLst/>
            <a:ahLst/>
            <a:cxnLst/>
            <a:rect l="l" t="t" r="r" b="b"/>
            <a:pathLst>
              <a:path w="899156" h="944995">
                <a:moveTo>
                  <a:pt x="0" y="0"/>
                </a:moveTo>
                <a:lnTo>
                  <a:pt x="899156" y="0"/>
                </a:lnTo>
                <a:lnTo>
                  <a:pt x="899156" y="944996"/>
                </a:lnTo>
                <a:lnTo>
                  <a:pt x="0" y="944996"/>
                </a:lnTo>
                <a:lnTo>
                  <a:pt x="0" y="0"/>
                </a:lnTo>
                <a:close/>
              </a:path>
            </a:pathLst>
          </a:custGeom>
          <a:blipFill>
            <a:blip r:embed="rId11"/>
            <a:stretch>
              <a:fillRect/>
            </a:stretch>
          </a:blipFill>
        </p:spPr>
        <p:txBody>
          <a:bodyPr/>
          <a:lstStyle/>
          <a:p>
            <a:endParaRPr lang="en-ID"/>
          </a:p>
        </p:txBody>
      </p:sp>
      <p:sp>
        <p:nvSpPr>
          <p:cNvPr id="20" name="Freeform 20"/>
          <p:cNvSpPr/>
          <p:nvPr/>
        </p:nvSpPr>
        <p:spPr>
          <a:xfrm>
            <a:off x="9959481" y="9103631"/>
            <a:ext cx="923423" cy="906933"/>
          </a:xfrm>
          <a:custGeom>
            <a:avLst/>
            <a:gdLst/>
            <a:ahLst/>
            <a:cxnLst/>
            <a:rect l="l" t="t" r="r" b="b"/>
            <a:pathLst>
              <a:path w="923423" h="906933">
                <a:moveTo>
                  <a:pt x="0" y="0"/>
                </a:moveTo>
                <a:lnTo>
                  <a:pt x="923423" y="0"/>
                </a:lnTo>
                <a:lnTo>
                  <a:pt x="923423" y="906933"/>
                </a:lnTo>
                <a:lnTo>
                  <a:pt x="0" y="906933"/>
                </a:lnTo>
                <a:lnTo>
                  <a:pt x="0" y="0"/>
                </a:lnTo>
                <a:close/>
              </a:path>
            </a:pathLst>
          </a:custGeom>
          <a:blipFill>
            <a:blip r:embed="rId12"/>
            <a:stretch>
              <a:fillRect/>
            </a:stretch>
          </a:blipFill>
        </p:spPr>
        <p:txBody>
          <a:bodyPr/>
          <a:lstStyle/>
          <a:p>
            <a:endParaRPr lang="en-ID"/>
          </a:p>
        </p:txBody>
      </p:sp>
      <p:sp>
        <p:nvSpPr>
          <p:cNvPr id="21" name="Freeform 21"/>
          <p:cNvSpPr/>
          <p:nvPr/>
        </p:nvSpPr>
        <p:spPr>
          <a:xfrm>
            <a:off x="11054354" y="9146638"/>
            <a:ext cx="1257736" cy="782856"/>
          </a:xfrm>
          <a:custGeom>
            <a:avLst/>
            <a:gdLst/>
            <a:ahLst/>
            <a:cxnLst/>
            <a:rect l="l" t="t" r="r" b="b"/>
            <a:pathLst>
              <a:path w="1257736" h="782856">
                <a:moveTo>
                  <a:pt x="0" y="0"/>
                </a:moveTo>
                <a:lnTo>
                  <a:pt x="1257736" y="0"/>
                </a:lnTo>
                <a:lnTo>
                  <a:pt x="1257736" y="782856"/>
                </a:lnTo>
                <a:lnTo>
                  <a:pt x="0" y="782856"/>
                </a:lnTo>
                <a:lnTo>
                  <a:pt x="0" y="0"/>
                </a:lnTo>
                <a:close/>
              </a:path>
            </a:pathLst>
          </a:custGeom>
          <a:blipFill>
            <a:blip r:embed="rId13"/>
            <a:stretch>
              <a:fillRect/>
            </a:stretch>
          </a:blipFill>
        </p:spPr>
        <p:txBody>
          <a:bodyPr/>
          <a:lstStyle/>
          <a:p>
            <a:endParaRPr lang="en-ID"/>
          </a:p>
        </p:txBody>
      </p:sp>
      <p:sp>
        <p:nvSpPr>
          <p:cNvPr id="22" name="Freeform 22"/>
          <p:cNvSpPr/>
          <p:nvPr/>
        </p:nvSpPr>
        <p:spPr>
          <a:xfrm>
            <a:off x="12483540" y="9065568"/>
            <a:ext cx="924181" cy="944995"/>
          </a:xfrm>
          <a:custGeom>
            <a:avLst/>
            <a:gdLst/>
            <a:ahLst/>
            <a:cxnLst/>
            <a:rect l="l" t="t" r="r" b="b"/>
            <a:pathLst>
              <a:path w="924181" h="944995">
                <a:moveTo>
                  <a:pt x="0" y="0"/>
                </a:moveTo>
                <a:lnTo>
                  <a:pt x="924181" y="0"/>
                </a:lnTo>
                <a:lnTo>
                  <a:pt x="924181" y="944996"/>
                </a:lnTo>
                <a:lnTo>
                  <a:pt x="0" y="944996"/>
                </a:lnTo>
                <a:lnTo>
                  <a:pt x="0" y="0"/>
                </a:lnTo>
                <a:close/>
              </a:path>
            </a:pathLst>
          </a:custGeom>
          <a:blipFill>
            <a:blip r:embed="rId14"/>
            <a:stretch>
              <a:fillRect/>
            </a:stretch>
          </a:blipFill>
        </p:spPr>
        <p:txBody>
          <a:bodyPr/>
          <a:lstStyle/>
          <a:p>
            <a:endParaRPr lang="en-ID"/>
          </a:p>
        </p:txBody>
      </p:sp>
      <p:sp>
        <p:nvSpPr>
          <p:cNvPr id="23" name="Freeform 23"/>
          <p:cNvSpPr/>
          <p:nvPr/>
        </p:nvSpPr>
        <p:spPr>
          <a:xfrm>
            <a:off x="13555118" y="9046537"/>
            <a:ext cx="944995" cy="944995"/>
          </a:xfrm>
          <a:custGeom>
            <a:avLst/>
            <a:gdLst/>
            <a:ahLst/>
            <a:cxnLst/>
            <a:rect l="l" t="t" r="r" b="b"/>
            <a:pathLst>
              <a:path w="944995" h="944995">
                <a:moveTo>
                  <a:pt x="0" y="0"/>
                </a:moveTo>
                <a:lnTo>
                  <a:pt x="944996" y="0"/>
                </a:lnTo>
                <a:lnTo>
                  <a:pt x="944996" y="944995"/>
                </a:lnTo>
                <a:lnTo>
                  <a:pt x="0" y="944995"/>
                </a:lnTo>
                <a:lnTo>
                  <a:pt x="0" y="0"/>
                </a:lnTo>
                <a:close/>
              </a:path>
            </a:pathLst>
          </a:custGeom>
          <a:blipFill>
            <a:blip r:embed="rId15"/>
            <a:stretch>
              <a:fillRect/>
            </a:stretch>
          </a:blipFill>
        </p:spPr>
        <p:txBody>
          <a:bodyPr/>
          <a:lstStyle/>
          <a:p>
            <a:endParaRPr lang="en-ID"/>
          </a:p>
        </p:txBody>
      </p:sp>
      <p:sp>
        <p:nvSpPr>
          <p:cNvPr id="24" name="TextBox 24"/>
          <p:cNvSpPr txBox="1"/>
          <p:nvPr/>
        </p:nvSpPr>
        <p:spPr>
          <a:xfrm>
            <a:off x="9049351" y="4399954"/>
            <a:ext cx="7792559" cy="1335108"/>
          </a:xfrm>
          <a:prstGeom prst="rect">
            <a:avLst/>
          </a:prstGeom>
        </p:spPr>
        <p:txBody>
          <a:bodyPr lIns="0" tIns="0" rIns="0" bIns="0" rtlCol="0" anchor="t">
            <a:spAutoFit/>
          </a:bodyPr>
          <a:lstStyle/>
          <a:p>
            <a:pPr marL="553069" lvl="1" indent="-276535" algn="just">
              <a:lnSpc>
                <a:spcPts val="3586"/>
              </a:lnSpc>
              <a:buFont typeface="Arial"/>
              <a:buChar char="•"/>
            </a:pPr>
            <a:r>
              <a:rPr lang="en-US" sz="2561">
                <a:solidFill>
                  <a:srgbClr val="272B64"/>
                </a:solidFill>
                <a:latin typeface="Raleway"/>
              </a:rPr>
              <a:t>This means that this company will help brand or business owners who need help in determining the right marketing strategy. </a:t>
            </a:r>
          </a:p>
        </p:txBody>
      </p:sp>
      <p:sp>
        <p:nvSpPr>
          <p:cNvPr id="25" name="TextBox 25"/>
          <p:cNvSpPr txBox="1"/>
          <p:nvPr/>
        </p:nvSpPr>
        <p:spPr>
          <a:xfrm>
            <a:off x="9049351" y="6059861"/>
            <a:ext cx="7792559" cy="1335108"/>
          </a:xfrm>
          <a:prstGeom prst="rect">
            <a:avLst/>
          </a:prstGeom>
        </p:spPr>
        <p:txBody>
          <a:bodyPr lIns="0" tIns="0" rIns="0" bIns="0" rtlCol="0" anchor="t">
            <a:spAutoFit/>
          </a:bodyPr>
          <a:lstStyle/>
          <a:p>
            <a:pPr marL="553069" lvl="1" indent="-276535" algn="just">
              <a:lnSpc>
                <a:spcPts val="3586"/>
              </a:lnSpc>
              <a:buFont typeface="Arial"/>
              <a:buChar char="•"/>
            </a:pPr>
            <a:r>
              <a:rPr lang="en-US" sz="2561">
                <a:solidFill>
                  <a:srgbClr val="272B64"/>
                </a:solidFill>
                <a:latin typeface="Raleway"/>
              </a:rPr>
              <a:t>This means that this company will help brand or business owners who need help in determining the right marketing strategy. </a:t>
            </a:r>
          </a:p>
        </p:txBody>
      </p:sp>
      <p:pic>
        <p:nvPicPr>
          <p:cNvPr id="26" name="Picture 25">
            <a:extLst>
              <a:ext uri="{FF2B5EF4-FFF2-40B4-BE49-F238E27FC236}">
                <a16:creationId xmlns:a16="http://schemas.microsoft.com/office/drawing/2014/main" id="{2494EA22-E102-1FD3-30BF-CFC229527C3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596141" y="9022778"/>
            <a:ext cx="2656435" cy="9562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F0FF"/>
        </a:solidFill>
        <a:effectLst/>
      </p:bgPr>
    </p:bg>
    <p:spTree>
      <p:nvGrpSpPr>
        <p:cNvPr id="1" name=""/>
        <p:cNvGrpSpPr/>
        <p:nvPr/>
      </p:nvGrpSpPr>
      <p:grpSpPr>
        <a:xfrm>
          <a:off x="0" y="0"/>
          <a:ext cx="0" cy="0"/>
          <a:chOff x="0" y="0"/>
          <a:chExt cx="0" cy="0"/>
        </a:xfrm>
      </p:grpSpPr>
      <p:grpSp>
        <p:nvGrpSpPr>
          <p:cNvPr id="2" name="Group 2"/>
          <p:cNvGrpSpPr/>
          <p:nvPr/>
        </p:nvGrpSpPr>
        <p:grpSpPr>
          <a:xfrm>
            <a:off x="465489" y="1315202"/>
            <a:ext cx="16954234" cy="7252958"/>
            <a:chOff x="0" y="0"/>
            <a:chExt cx="4465313" cy="1910244"/>
          </a:xfrm>
        </p:grpSpPr>
        <p:sp>
          <p:nvSpPr>
            <p:cNvPr id="3" name="Freeform 3"/>
            <p:cNvSpPr/>
            <p:nvPr/>
          </p:nvSpPr>
          <p:spPr>
            <a:xfrm>
              <a:off x="0" y="0"/>
              <a:ext cx="4465313" cy="1910244"/>
            </a:xfrm>
            <a:custGeom>
              <a:avLst/>
              <a:gdLst/>
              <a:ahLst/>
              <a:cxnLst/>
              <a:rect l="l" t="t" r="r" b="b"/>
              <a:pathLst>
                <a:path w="4465313" h="1910244">
                  <a:moveTo>
                    <a:pt x="0" y="0"/>
                  </a:moveTo>
                  <a:lnTo>
                    <a:pt x="4465313" y="0"/>
                  </a:lnTo>
                  <a:lnTo>
                    <a:pt x="4465313" y="1910244"/>
                  </a:lnTo>
                  <a:lnTo>
                    <a:pt x="0" y="1910244"/>
                  </a:lnTo>
                  <a:lnTo>
                    <a:pt x="0" y="0"/>
                  </a:lnTo>
                </a:path>
              </a:pathLst>
            </a:custGeom>
            <a:solidFill>
              <a:srgbClr val="272B64"/>
            </a:solidFill>
          </p:spPr>
          <p:txBody>
            <a:bodyPr/>
            <a:lstStyle/>
            <a:p>
              <a:endParaRPr lang="en-ID"/>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sp>
        <p:nvSpPr>
          <p:cNvPr id="5" name="Freeform 5"/>
          <p:cNvSpPr/>
          <p:nvPr/>
        </p:nvSpPr>
        <p:spPr>
          <a:xfrm>
            <a:off x="597792" y="8853910"/>
            <a:ext cx="2008504" cy="1099200"/>
          </a:xfrm>
          <a:custGeom>
            <a:avLst/>
            <a:gdLst/>
            <a:ahLst/>
            <a:cxnLst/>
            <a:rect l="l" t="t" r="r" b="b"/>
            <a:pathLst>
              <a:path w="2008504" h="1099200">
                <a:moveTo>
                  <a:pt x="0" y="0"/>
                </a:moveTo>
                <a:lnTo>
                  <a:pt x="2008504" y="0"/>
                </a:lnTo>
                <a:lnTo>
                  <a:pt x="2008504" y="1099200"/>
                </a:lnTo>
                <a:lnTo>
                  <a:pt x="0" y="1099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6" name="Freeform 6"/>
          <p:cNvSpPr/>
          <p:nvPr/>
        </p:nvSpPr>
        <p:spPr>
          <a:xfrm>
            <a:off x="10809424" y="2185143"/>
            <a:ext cx="5157554" cy="5157554"/>
          </a:xfrm>
          <a:custGeom>
            <a:avLst/>
            <a:gdLst/>
            <a:ahLst/>
            <a:cxnLst/>
            <a:rect l="l" t="t" r="r" b="b"/>
            <a:pathLst>
              <a:path w="5157554" h="5157554">
                <a:moveTo>
                  <a:pt x="0" y="0"/>
                </a:moveTo>
                <a:lnTo>
                  <a:pt x="5157553" y="0"/>
                </a:lnTo>
                <a:lnTo>
                  <a:pt x="5157553" y="5157554"/>
                </a:lnTo>
                <a:lnTo>
                  <a:pt x="0" y="51575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D"/>
          </a:p>
        </p:txBody>
      </p:sp>
      <p:sp>
        <p:nvSpPr>
          <p:cNvPr id="7" name="TextBox 7"/>
          <p:cNvSpPr txBox="1"/>
          <p:nvPr/>
        </p:nvSpPr>
        <p:spPr>
          <a:xfrm>
            <a:off x="1534166" y="1840213"/>
            <a:ext cx="10301902" cy="968208"/>
          </a:xfrm>
          <a:prstGeom prst="rect">
            <a:avLst/>
          </a:prstGeom>
        </p:spPr>
        <p:txBody>
          <a:bodyPr lIns="0" tIns="0" rIns="0" bIns="0" rtlCol="0" anchor="t">
            <a:spAutoFit/>
          </a:bodyPr>
          <a:lstStyle/>
          <a:p>
            <a:pPr>
              <a:lnSpc>
                <a:spcPts val="7904"/>
              </a:lnSpc>
              <a:spcBef>
                <a:spcPct val="0"/>
              </a:spcBef>
            </a:pPr>
            <a:r>
              <a:rPr lang="en-US" sz="5646">
                <a:solidFill>
                  <a:srgbClr val="E8F0FF"/>
                </a:solidFill>
                <a:latin typeface="Raleway Bold"/>
              </a:rPr>
              <a:t>RECOMMENDATION</a:t>
            </a:r>
          </a:p>
        </p:txBody>
      </p:sp>
      <p:sp>
        <p:nvSpPr>
          <p:cNvPr id="8" name="TextBox 8"/>
          <p:cNvSpPr txBox="1"/>
          <p:nvPr/>
        </p:nvSpPr>
        <p:spPr>
          <a:xfrm>
            <a:off x="1313972" y="3606573"/>
            <a:ext cx="7792559" cy="1335108"/>
          </a:xfrm>
          <a:prstGeom prst="rect">
            <a:avLst/>
          </a:prstGeom>
        </p:spPr>
        <p:txBody>
          <a:bodyPr lIns="0" tIns="0" rIns="0" bIns="0" rtlCol="0" anchor="t">
            <a:spAutoFit/>
          </a:bodyPr>
          <a:lstStyle/>
          <a:p>
            <a:pPr marL="553069" lvl="1" indent="-276535" algn="just">
              <a:lnSpc>
                <a:spcPts val="3586"/>
              </a:lnSpc>
              <a:buFont typeface="Arial"/>
              <a:buChar char="•"/>
            </a:pPr>
            <a:r>
              <a:rPr lang="en-US" sz="2561">
                <a:solidFill>
                  <a:srgbClr val="E8F0FF"/>
                </a:solidFill>
                <a:latin typeface="Raleway"/>
              </a:rPr>
              <a:t>This means that this company will help brand or business owners who need help in determining the right marketing strategy. </a:t>
            </a:r>
          </a:p>
        </p:txBody>
      </p:sp>
      <p:sp>
        <p:nvSpPr>
          <p:cNvPr id="9" name="TextBox 9"/>
          <p:cNvSpPr txBox="1"/>
          <p:nvPr/>
        </p:nvSpPr>
        <p:spPr>
          <a:xfrm>
            <a:off x="1313972" y="5349211"/>
            <a:ext cx="7792559" cy="1335108"/>
          </a:xfrm>
          <a:prstGeom prst="rect">
            <a:avLst/>
          </a:prstGeom>
        </p:spPr>
        <p:txBody>
          <a:bodyPr lIns="0" tIns="0" rIns="0" bIns="0" rtlCol="0" anchor="t">
            <a:spAutoFit/>
          </a:bodyPr>
          <a:lstStyle/>
          <a:p>
            <a:pPr marL="553069" lvl="1" indent="-276535" algn="just">
              <a:lnSpc>
                <a:spcPts val="3586"/>
              </a:lnSpc>
              <a:buFont typeface="Arial"/>
              <a:buChar char="•"/>
            </a:pPr>
            <a:r>
              <a:rPr lang="en-US" sz="2561">
                <a:solidFill>
                  <a:srgbClr val="E8F0FF"/>
                </a:solidFill>
                <a:latin typeface="Raleway"/>
              </a:rPr>
              <a:t>This means that this company will help brand or business owners who need help in determining the right marketing strategy. </a:t>
            </a:r>
          </a:p>
        </p:txBody>
      </p:sp>
      <p:sp>
        <p:nvSpPr>
          <p:cNvPr id="10" name="Freeform 10"/>
          <p:cNvSpPr/>
          <p:nvPr/>
        </p:nvSpPr>
        <p:spPr>
          <a:xfrm>
            <a:off x="597792" y="245382"/>
            <a:ext cx="861817" cy="783318"/>
          </a:xfrm>
          <a:custGeom>
            <a:avLst/>
            <a:gdLst/>
            <a:ahLst/>
            <a:cxnLst/>
            <a:rect l="l" t="t" r="r" b="b"/>
            <a:pathLst>
              <a:path w="861817" h="783318">
                <a:moveTo>
                  <a:pt x="0" y="0"/>
                </a:moveTo>
                <a:lnTo>
                  <a:pt x="861816" y="0"/>
                </a:lnTo>
                <a:lnTo>
                  <a:pt x="861816" y="783318"/>
                </a:lnTo>
                <a:lnTo>
                  <a:pt x="0" y="783318"/>
                </a:lnTo>
                <a:lnTo>
                  <a:pt x="0" y="0"/>
                </a:lnTo>
                <a:close/>
              </a:path>
            </a:pathLst>
          </a:custGeom>
          <a:blipFill>
            <a:blip r:embed="rId6"/>
            <a:stretch>
              <a:fillRect/>
            </a:stretch>
          </a:blipFill>
        </p:spPr>
        <p:txBody>
          <a:bodyPr/>
          <a:lstStyle/>
          <a:p>
            <a:endParaRPr lang="en-ID"/>
          </a:p>
        </p:txBody>
      </p:sp>
      <p:sp>
        <p:nvSpPr>
          <p:cNvPr id="11" name="Freeform 11"/>
          <p:cNvSpPr/>
          <p:nvPr/>
        </p:nvSpPr>
        <p:spPr>
          <a:xfrm>
            <a:off x="1671091" y="245382"/>
            <a:ext cx="828675" cy="828675"/>
          </a:xfrm>
          <a:custGeom>
            <a:avLst/>
            <a:gdLst/>
            <a:ahLst/>
            <a:cxnLst/>
            <a:rect l="l" t="t" r="r" b="b"/>
            <a:pathLst>
              <a:path w="828675" h="828675">
                <a:moveTo>
                  <a:pt x="0" y="0"/>
                </a:moveTo>
                <a:lnTo>
                  <a:pt x="828675" y="0"/>
                </a:lnTo>
                <a:lnTo>
                  <a:pt x="828675" y="828675"/>
                </a:lnTo>
                <a:lnTo>
                  <a:pt x="0" y="828675"/>
                </a:lnTo>
                <a:lnTo>
                  <a:pt x="0" y="0"/>
                </a:lnTo>
                <a:close/>
              </a:path>
            </a:pathLst>
          </a:custGeom>
          <a:blipFill>
            <a:blip r:embed="rId7"/>
            <a:stretch>
              <a:fillRect/>
            </a:stretch>
          </a:blipFill>
        </p:spPr>
        <p:txBody>
          <a:bodyPr/>
          <a:lstStyle/>
          <a:p>
            <a:endParaRPr lang="en-ID"/>
          </a:p>
        </p:txBody>
      </p:sp>
      <p:sp>
        <p:nvSpPr>
          <p:cNvPr id="12" name="TextBox 12"/>
          <p:cNvSpPr txBox="1"/>
          <p:nvPr/>
        </p:nvSpPr>
        <p:spPr>
          <a:xfrm>
            <a:off x="2547391" y="556577"/>
            <a:ext cx="1693990" cy="414973"/>
          </a:xfrm>
          <a:prstGeom prst="rect">
            <a:avLst/>
          </a:prstGeom>
        </p:spPr>
        <p:txBody>
          <a:bodyPr lIns="0" tIns="0" rIns="0" bIns="0" rtlCol="0" anchor="t">
            <a:spAutoFit/>
          </a:bodyPr>
          <a:lstStyle/>
          <a:p>
            <a:pPr>
              <a:lnSpc>
                <a:spcPts val="1679"/>
              </a:lnSpc>
            </a:pPr>
            <a:r>
              <a:rPr lang="en-US" sz="1199">
                <a:solidFill>
                  <a:srgbClr val="B5141C"/>
                </a:solidFill>
                <a:latin typeface="Open Sans Bold"/>
              </a:rPr>
              <a:t>FAKULTAS HUKUM</a:t>
            </a:r>
          </a:p>
          <a:p>
            <a:pPr>
              <a:lnSpc>
                <a:spcPts val="1679"/>
              </a:lnSpc>
            </a:pPr>
            <a:r>
              <a:rPr lang="en-US" sz="1199">
                <a:solidFill>
                  <a:srgbClr val="B5141C"/>
                </a:solidFill>
                <a:latin typeface="Open Sans Bold"/>
              </a:rPr>
              <a:t>UNIVERSITAS TRISAKTI</a:t>
            </a:r>
          </a:p>
        </p:txBody>
      </p:sp>
      <p:sp>
        <p:nvSpPr>
          <p:cNvPr id="13" name="Freeform 13"/>
          <p:cNvSpPr/>
          <p:nvPr/>
        </p:nvSpPr>
        <p:spPr>
          <a:xfrm>
            <a:off x="4327106" y="386736"/>
            <a:ext cx="1185035" cy="687320"/>
          </a:xfrm>
          <a:custGeom>
            <a:avLst/>
            <a:gdLst/>
            <a:ahLst/>
            <a:cxnLst/>
            <a:rect l="l" t="t" r="r" b="b"/>
            <a:pathLst>
              <a:path w="1185035" h="687320">
                <a:moveTo>
                  <a:pt x="0" y="0"/>
                </a:moveTo>
                <a:lnTo>
                  <a:pt x="1185035" y="0"/>
                </a:lnTo>
                <a:lnTo>
                  <a:pt x="1185035" y="687321"/>
                </a:lnTo>
                <a:lnTo>
                  <a:pt x="0" y="687321"/>
                </a:lnTo>
                <a:lnTo>
                  <a:pt x="0" y="0"/>
                </a:lnTo>
                <a:close/>
              </a:path>
            </a:pathLst>
          </a:custGeom>
          <a:blipFill>
            <a:blip r:embed="rId8"/>
            <a:stretch>
              <a:fillRect/>
            </a:stretch>
          </a:blipFill>
        </p:spPr>
        <p:txBody>
          <a:bodyPr/>
          <a:lstStyle/>
          <a:p>
            <a:endParaRPr lang="en-ID"/>
          </a:p>
        </p:txBody>
      </p:sp>
      <p:sp>
        <p:nvSpPr>
          <p:cNvPr id="14" name="Freeform 14"/>
          <p:cNvSpPr/>
          <p:nvPr/>
        </p:nvSpPr>
        <p:spPr>
          <a:xfrm>
            <a:off x="5597866" y="266808"/>
            <a:ext cx="1960146" cy="783318"/>
          </a:xfrm>
          <a:custGeom>
            <a:avLst/>
            <a:gdLst/>
            <a:ahLst/>
            <a:cxnLst/>
            <a:rect l="l" t="t" r="r" b="b"/>
            <a:pathLst>
              <a:path w="1960146" h="783318">
                <a:moveTo>
                  <a:pt x="0" y="0"/>
                </a:moveTo>
                <a:lnTo>
                  <a:pt x="1960146" y="0"/>
                </a:lnTo>
                <a:lnTo>
                  <a:pt x="1960146" y="783318"/>
                </a:lnTo>
                <a:lnTo>
                  <a:pt x="0" y="783318"/>
                </a:lnTo>
                <a:lnTo>
                  <a:pt x="0" y="0"/>
                </a:lnTo>
                <a:close/>
              </a:path>
            </a:pathLst>
          </a:custGeom>
          <a:blipFill>
            <a:blip r:embed="rId9"/>
            <a:stretch>
              <a:fillRect/>
            </a:stretch>
          </a:blipFill>
        </p:spPr>
        <p:txBody>
          <a:bodyPr/>
          <a:lstStyle/>
          <a:p>
            <a:endParaRPr lang="en-ID"/>
          </a:p>
        </p:txBody>
      </p:sp>
      <p:sp>
        <p:nvSpPr>
          <p:cNvPr id="15" name="Freeform 15"/>
          <p:cNvSpPr/>
          <p:nvPr/>
        </p:nvSpPr>
        <p:spPr>
          <a:xfrm>
            <a:off x="7767562" y="347816"/>
            <a:ext cx="1224234" cy="578451"/>
          </a:xfrm>
          <a:custGeom>
            <a:avLst/>
            <a:gdLst/>
            <a:ahLst/>
            <a:cxnLst/>
            <a:rect l="l" t="t" r="r" b="b"/>
            <a:pathLst>
              <a:path w="1224234" h="578451">
                <a:moveTo>
                  <a:pt x="0" y="0"/>
                </a:moveTo>
                <a:lnTo>
                  <a:pt x="1224234" y="0"/>
                </a:lnTo>
                <a:lnTo>
                  <a:pt x="1224234" y="578450"/>
                </a:lnTo>
                <a:lnTo>
                  <a:pt x="0" y="578450"/>
                </a:lnTo>
                <a:lnTo>
                  <a:pt x="0" y="0"/>
                </a:lnTo>
                <a:close/>
              </a:path>
            </a:pathLst>
          </a:custGeom>
          <a:blipFill>
            <a:blip r:embed="rId10"/>
            <a:stretch>
              <a:fillRect/>
            </a:stretch>
          </a:blipFill>
        </p:spPr>
        <p:txBody>
          <a:bodyPr/>
          <a:lstStyle/>
          <a:p>
            <a:endParaRPr lang="en-ID"/>
          </a:p>
        </p:txBody>
      </p:sp>
      <p:sp>
        <p:nvSpPr>
          <p:cNvPr id="16" name="Freeform 16"/>
          <p:cNvSpPr/>
          <p:nvPr/>
        </p:nvSpPr>
        <p:spPr>
          <a:xfrm>
            <a:off x="9144000" y="184081"/>
            <a:ext cx="2200768" cy="844619"/>
          </a:xfrm>
          <a:custGeom>
            <a:avLst/>
            <a:gdLst/>
            <a:ahLst/>
            <a:cxnLst/>
            <a:rect l="l" t="t" r="r" b="b"/>
            <a:pathLst>
              <a:path w="2200768" h="844619">
                <a:moveTo>
                  <a:pt x="0" y="0"/>
                </a:moveTo>
                <a:lnTo>
                  <a:pt x="2200768" y="0"/>
                </a:lnTo>
                <a:lnTo>
                  <a:pt x="2200768" y="844619"/>
                </a:lnTo>
                <a:lnTo>
                  <a:pt x="0" y="844619"/>
                </a:lnTo>
                <a:lnTo>
                  <a:pt x="0" y="0"/>
                </a:lnTo>
                <a:close/>
              </a:path>
            </a:pathLst>
          </a:custGeom>
          <a:blipFill>
            <a:blip r:embed="rId11"/>
            <a:stretch>
              <a:fillRect/>
            </a:stretch>
          </a:blipFill>
        </p:spPr>
        <p:txBody>
          <a:bodyPr/>
          <a:lstStyle/>
          <a:p>
            <a:endParaRPr lang="en-ID"/>
          </a:p>
        </p:txBody>
      </p:sp>
      <p:sp>
        <p:nvSpPr>
          <p:cNvPr id="17" name="Freeform 17"/>
          <p:cNvSpPr/>
          <p:nvPr/>
        </p:nvSpPr>
        <p:spPr>
          <a:xfrm>
            <a:off x="7391400" y="9065568"/>
            <a:ext cx="899156" cy="944995"/>
          </a:xfrm>
          <a:custGeom>
            <a:avLst/>
            <a:gdLst/>
            <a:ahLst/>
            <a:cxnLst/>
            <a:rect l="l" t="t" r="r" b="b"/>
            <a:pathLst>
              <a:path w="899156" h="944995">
                <a:moveTo>
                  <a:pt x="0" y="0"/>
                </a:moveTo>
                <a:lnTo>
                  <a:pt x="899156" y="0"/>
                </a:lnTo>
                <a:lnTo>
                  <a:pt x="899156" y="944996"/>
                </a:lnTo>
                <a:lnTo>
                  <a:pt x="0" y="944996"/>
                </a:lnTo>
                <a:lnTo>
                  <a:pt x="0" y="0"/>
                </a:lnTo>
                <a:close/>
              </a:path>
            </a:pathLst>
          </a:custGeom>
          <a:blipFill>
            <a:blip r:embed="rId12"/>
            <a:stretch>
              <a:fillRect/>
            </a:stretch>
          </a:blipFill>
        </p:spPr>
        <p:txBody>
          <a:bodyPr/>
          <a:lstStyle/>
          <a:p>
            <a:endParaRPr lang="en-ID"/>
          </a:p>
        </p:txBody>
      </p:sp>
      <p:sp>
        <p:nvSpPr>
          <p:cNvPr id="18" name="Freeform 18"/>
          <p:cNvSpPr/>
          <p:nvPr/>
        </p:nvSpPr>
        <p:spPr>
          <a:xfrm>
            <a:off x="8458200" y="9103631"/>
            <a:ext cx="923423" cy="906933"/>
          </a:xfrm>
          <a:custGeom>
            <a:avLst/>
            <a:gdLst/>
            <a:ahLst/>
            <a:cxnLst/>
            <a:rect l="l" t="t" r="r" b="b"/>
            <a:pathLst>
              <a:path w="923423" h="906933">
                <a:moveTo>
                  <a:pt x="0" y="0"/>
                </a:moveTo>
                <a:lnTo>
                  <a:pt x="923423" y="0"/>
                </a:lnTo>
                <a:lnTo>
                  <a:pt x="923423" y="906933"/>
                </a:lnTo>
                <a:lnTo>
                  <a:pt x="0" y="906933"/>
                </a:lnTo>
                <a:lnTo>
                  <a:pt x="0" y="0"/>
                </a:lnTo>
                <a:close/>
              </a:path>
            </a:pathLst>
          </a:custGeom>
          <a:blipFill>
            <a:blip r:embed="rId13"/>
            <a:stretch>
              <a:fillRect/>
            </a:stretch>
          </a:blipFill>
        </p:spPr>
        <p:txBody>
          <a:bodyPr/>
          <a:lstStyle/>
          <a:p>
            <a:endParaRPr lang="en-ID"/>
          </a:p>
        </p:txBody>
      </p:sp>
      <p:sp>
        <p:nvSpPr>
          <p:cNvPr id="19" name="Freeform 19"/>
          <p:cNvSpPr/>
          <p:nvPr/>
        </p:nvSpPr>
        <p:spPr>
          <a:xfrm>
            <a:off x="9410264" y="9146638"/>
            <a:ext cx="1257736" cy="782856"/>
          </a:xfrm>
          <a:custGeom>
            <a:avLst/>
            <a:gdLst/>
            <a:ahLst/>
            <a:cxnLst/>
            <a:rect l="l" t="t" r="r" b="b"/>
            <a:pathLst>
              <a:path w="1257736" h="782856">
                <a:moveTo>
                  <a:pt x="0" y="0"/>
                </a:moveTo>
                <a:lnTo>
                  <a:pt x="1257736" y="0"/>
                </a:lnTo>
                <a:lnTo>
                  <a:pt x="1257736" y="782856"/>
                </a:lnTo>
                <a:lnTo>
                  <a:pt x="0" y="782856"/>
                </a:lnTo>
                <a:lnTo>
                  <a:pt x="0" y="0"/>
                </a:lnTo>
                <a:close/>
              </a:path>
            </a:pathLst>
          </a:custGeom>
          <a:blipFill>
            <a:blip r:embed="rId14"/>
            <a:stretch>
              <a:fillRect/>
            </a:stretch>
          </a:blipFill>
        </p:spPr>
        <p:txBody>
          <a:bodyPr/>
          <a:lstStyle/>
          <a:p>
            <a:endParaRPr lang="en-ID"/>
          </a:p>
        </p:txBody>
      </p:sp>
      <p:sp>
        <p:nvSpPr>
          <p:cNvPr id="20" name="Freeform 20"/>
          <p:cNvSpPr/>
          <p:nvPr/>
        </p:nvSpPr>
        <p:spPr>
          <a:xfrm>
            <a:off x="10668000" y="9065568"/>
            <a:ext cx="924181" cy="944995"/>
          </a:xfrm>
          <a:custGeom>
            <a:avLst/>
            <a:gdLst/>
            <a:ahLst/>
            <a:cxnLst/>
            <a:rect l="l" t="t" r="r" b="b"/>
            <a:pathLst>
              <a:path w="924181" h="944995">
                <a:moveTo>
                  <a:pt x="0" y="0"/>
                </a:moveTo>
                <a:lnTo>
                  <a:pt x="924181" y="0"/>
                </a:lnTo>
                <a:lnTo>
                  <a:pt x="924181" y="944996"/>
                </a:lnTo>
                <a:lnTo>
                  <a:pt x="0" y="944996"/>
                </a:lnTo>
                <a:lnTo>
                  <a:pt x="0" y="0"/>
                </a:lnTo>
                <a:close/>
              </a:path>
            </a:pathLst>
          </a:custGeom>
          <a:blipFill>
            <a:blip r:embed="rId15"/>
            <a:stretch>
              <a:fillRect/>
            </a:stretch>
          </a:blipFill>
        </p:spPr>
        <p:txBody>
          <a:bodyPr/>
          <a:lstStyle/>
          <a:p>
            <a:endParaRPr lang="en-ID"/>
          </a:p>
        </p:txBody>
      </p:sp>
      <p:sp>
        <p:nvSpPr>
          <p:cNvPr id="21" name="Freeform 21"/>
          <p:cNvSpPr/>
          <p:nvPr/>
        </p:nvSpPr>
        <p:spPr>
          <a:xfrm>
            <a:off x="11734800" y="9046537"/>
            <a:ext cx="944995" cy="944995"/>
          </a:xfrm>
          <a:custGeom>
            <a:avLst/>
            <a:gdLst/>
            <a:ahLst/>
            <a:cxnLst/>
            <a:rect l="l" t="t" r="r" b="b"/>
            <a:pathLst>
              <a:path w="944995" h="944995">
                <a:moveTo>
                  <a:pt x="0" y="0"/>
                </a:moveTo>
                <a:lnTo>
                  <a:pt x="944996" y="0"/>
                </a:lnTo>
                <a:lnTo>
                  <a:pt x="944996" y="944995"/>
                </a:lnTo>
                <a:lnTo>
                  <a:pt x="0" y="944995"/>
                </a:lnTo>
                <a:lnTo>
                  <a:pt x="0" y="0"/>
                </a:lnTo>
                <a:close/>
              </a:path>
            </a:pathLst>
          </a:custGeom>
          <a:blipFill>
            <a:blip r:embed="rId16"/>
            <a:stretch>
              <a:fillRect/>
            </a:stretch>
          </a:blipFill>
        </p:spPr>
        <p:txBody>
          <a:bodyPr/>
          <a:lstStyle/>
          <a:p>
            <a:endParaRPr lang="en-ID"/>
          </a:p>
        </p:txBody>
      </p:sp>
      <p:sp>
        <p:nvSpPr>
          <p:cNvPr id="22" name="Freeform 22"/>
          <p:cNvSpPr/>
          <p:nvPr/>
        </p:nvSpPr>
        <p:spPr>
          <a:xfrm>
            <a:off x="15822296" y="8988466"/>
            <a:ext cx="2008504" cy="1099200"/>
          </a:xfrm>
          <a:custGeom>
            <a:avLst/>
            <a:gdLst/>
            <a:ahLst/>
            <a:cxnLst/>
            <a:rect l="l" t="t" r="r" b="b"/>
            <a:pathLst>
              <a:path w="2008504" h="1099200">
                <a:moveTo>
                  <a:pt x="0" y="0"/>
                </a:moveTo>
                <a:lnTo>
                  <a:pt x="2008505" y="0"/>
                </a:lnTo>
                <a:lnTo>
                  <a:pt x="2008505" y="1099200"/>
                </a:lnTo>
                <a:lnTo>
                  <a:pt x="0" y="1099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23" name="Freeform 23"/>
          <p:cNvSpPr/>
          <p:nvPr/>
        </p:nvSpPr>
        <p:spPr>
          <a:xfrm>
            <a:off x="2911119" y="8892333"/>
            <a:ext cx="2008504" cy="1099200"/>
          </a:xfrm>
          <a:custGeom>
            <a:avLst/>
            <a:gdLst/>
            <a:ahLst/>
            <a:cxnLst/>
            <a:rect l="l" t="t" r="r" b="b"/>
            <a:pathLst>
              <a:path w="2008504" h="1099200">
                <a:moveTo>
                  <a:pt x="0" y="0"/>
                </a:moveTo>
                <a:lnTo>
                  <a:pt x="2008505" y="0"/>
                </a:lnTo>
                <a:lnTo>
                  <a:pt x="2008505" y="1099199"/>
                </a:lnTo>
                <a:lnTo>
                  <a:pt x="0" y="10991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24" name="Freeform 24"/>
          <p:cNvSpPr/>
          <p:nvPr/>
        </p:nvSpPr>
        <p:spPr>
          <a:xfrm>
            <a:off x="5210252" y="8911364"/>
            <a:ext cx="2008504" cy="1099200"/>
          </a:xfrm>
          <a:custGeom>
            <a:avLst/>
            <a:gdLst/>
            <a:ahLst/>
            <a:cxnLst/>
            <a:rect l="l" t="t" r="r" b="b"/>
            <a:pathLst>
              <a:path w="2008504" h="1099200">
                <a:moveTo>
                  <a:pt x="0" y="0"/>
                </a:moveTo>
                <a:lnTo>
                  <a:pt x="2008504" y="0"/>
                </a:lnTo>
                <a:lnTo>
                  <a:pt x="2008504" y="1099200"/>
                </a:lnTo>
                <a:lnTo>
                  <a:pt x="0" y="1099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25" name="Freeform 25"/>
          <p:cNvSpPr/>
          <p:nvPr/>
        </p:nvSpPr>
        <p:spPr>
          <a:xfrm>
            <a:off x="15768002" y="251646"/>
            <a:ext cx="1491298" cy="816147"/>
          </a:xfrm>
          <a:custGeom>
            <a:avLst/>
            <a:gdLst/>
            <a:ahLst/>
            <a:cxnLst/>
            <a:rect l="l" t="t" r="r" b="b"/>
            <a:pathLst>
              <a:path w="1491298" h="816147">
                <a:moveTo>
                  <a:pt x="0" y="0"/>
                </a:moveTo>
                <a:lnTo>
                  <a:pt x="1491298" y="0"/>
                </a:lnTo>
                <a:lnTo>
                  <a:pt x="1491298" y="816147"/>
                </a:lnTo>
                <a:lnTo>
                  <a:pt x="0" y="8161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26" name="Freeform 26"/>
          <p:cNvSpPr/>
          <p:nvPr/>
        </p:nvSpPr>
        <p:spPr>
          <a:xfrm>
            <a:off x="13919921" y="251646"/>
            <a:ext cx="1491298" cy="816147"/>
          </a:xfrm>
          <a:custGeom>
            <a:avLst/>
            <a:gdLst/>
            <a:ahLst/>
            <a:cxnLst/>
            <a:rect l="l" t="t" r="r" b="b"/>
            <a:pathLst>
              <a:path w="1491298" h="816147">
                <a:moveTo>
                  <a:pt x="0" y="0"/>
                </a:moveTo>
                <a:lnTo>
                  <a:pt x="1491298" y="0"/>
                </a:lnTo>
                <a:lnTo>
                  <a:pt x="1491298" y="816147"/>
                </a:lnTo>
                <a:lnTo>
                  <a:pt x="0" y="8161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pic>
        <p:nvPicPr>
          <p:cNvPr id="27" name="Picture 26">
            <a:extLst>
              <a:ext uri="{FF2B5EF4-FFF2-40B4-BE49-F238E27FC236}">
                <a16:creationId xmlns:a16="http://schemas.microsoft.com/office/drawing/2014/main" id="{7FF3EE9D-2BB9-2A83-84EB-65F6A8204CE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801600" y="9064010"/>
            <a:ext cx="2656435" cy="9562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F0FF"/>
        </a:solidFill>
        <a:effectLst/>
      </p:bgPr>
    </p:bg>
    <p:spTree>
      <p:nvGrpSpPr>
        <p:cNvPr id="1" name=""/>
        <p:cNvGrpSpPr/>
        <p:nvPr/>
      </p:nvGrpSpPr>
      <p:grpSpPr>
        <a:xfrm>
          <a:off x="0" y="0"/>
          <a:ext cx="0" cy="0"/>
          <a:chOff x="0" y="0"/>
          <a:chExt cx="0" cy="0"/>
        </a:xfrm>
      </p:grpSpPr>
      <p:grpSp>
        <p:nvGrpSpPr>
          <p:cNvPr id="2" name="Group 2"/>
          <p:cNvGrpSpPr/>
          <p:nvPr/>
        </p:nvGrpSpPr>
        <p:grpSpPr>
          <a:xfrm>
            <a:off x="-2478819" y="-1129396"/>
            <a:ext cx="22532810" cy="2665292"/>
            <a:chOff x="0" y="0"/>
            <a:chExt cx="5934567" cy="701970"/>
          </a:xfrm>
        </p:grpSpPr>
        <p:sp>
          <p:nvSpPr>
            <p:cNvPr id="3" name="Freeform 3"/>
            <p:cNvSpPr/>
            <p:nvPr/>
          </p:nvSpPr>
          <p:spPr>
            <a:xfrm>
              <a:off x="0" y="0"/>
              <a:ext cx="5934567" cy="701970"/>
            </a:xfrm>
            <a:custGeom>
              <a:avLst/>
              <a:gdLst/>
              <a:ahLst/>
              <a:cxnLst/>
              <a:rect l="l" t="t" r="r" b="b"/>
              <a:pathLst>
                <a:path w="5934567" h="701970">
                  <a:moveTo>
                    <a:pt x="0" y="0"/>
                  </a:moveTo>
                  <a:lnTo>
                    <a:pt x="5934567" y="0"/>
                  </a:lnTo>
                  <a:lnTo>
                    <a:pt x="5934567" y="701970"/>
                  </a:lnTo>
                  <a:lnTo>
                    <a:pt x="0" y="701970"/>
                  </a:lnTo>
                  <a:lnTo>
                    <a:pt x="0" y="0"/>
                  </a:lnTo>
                </a:path>
              </a:pathLst>
            </a:custGeom>
            <a:solidFill>
              <a:srgbClr val="272B64">
                <a:alpha val="89804"/>
              </a:srgbClr>
            </a:solidFill>
          </p:spPr>
          <p:txBody>
            <a:bodyPr/>
            <a:lstStyle/>
            <a:p>
              <a:endParaRPr lang="en-ID"/>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sp>
        <p:nvSpPr>
          <p:cNvPr id="5" name="Freeform 5"/>
          <p:cNvSpPr/>
          <p:nvPr/>
        </p:nvSpPr>
        <p:spPr>
          <a:xfrm>
            <a:off x="1028700" y="8708700"/>
            <a:ext cx="2008504" cy="1099200"/>
          </a:xfrm>
          <a:custGeom>
            <a:avLst/>
            <a:gdLst/>
            <a:ahLst/>
            <a:cxnLst/>
            <a:rect l="l" t="t" r="r" b="b"/>
            <a:pathLst>
              <a:path w="2008504" h="1099200">
                <a:moveTo>
                  <a:pt x="0" y="0"/>
                </a:moveTo>
                <a:lnTo>
                  <a:pt x="2008504" y="0"/>
                </a:lnTo>
                <a:lnTo>
                  <a:pt x="2008504" y="1099200"/>
                </a:lnTo>
                <a:lnTo>
                  <a:pt x="0" y="1099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6" name="Freeform 6"/>
          <p:cNvSpPr/>
          <p:nvPr/>
        </p:nvSpPr>
        <p:spPr>
          <a:xfrm>
            <a:off x="15254467" y="8700445"/>
            <a:ext cx="2008504" cy="1099200"/>
          </a:xfrm>
          <a:custGeom>
            <a:avLst/>
            <a:gdLst/>
            <a:ahLst/>
            <a:cxnLst/>
            <a:rect l="l" t="t" r="r" b="b"/>
            <a:pathLst>
              <a:path w="2008504" h="1099200">
                <a:moveTo>
                  <a:pt x="0" y="0"/>
                </a:moveTo>
                <a:lnTo>
                  <a:pt x="2008505" y="0"/>
                </a:lnTo>
                <a:lnTo>
                  <a:pt x="2008505" y="1099200"/>
                </a:lnTo>
                <a:lnTo>
                  <a:pt x="0" y="1099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7" name="Freeform 7"/>
          <p:cNvSpPr/>
          <p:nvPr/>
        </p:nvSpPr>
        <p:spPr>
          <a:xfrm>
            <a:off x="3562067" y="276457"/>
            <a:ext cx="861817" cy="783318"/>
          </a:xfrm>
          <a:custGeom>
            <a:avLst/>
            <a:gdLst/>
            <a:ahLst/>
            <a:cxnLst/>
            <a:rect l="l" t="t" r="r" b="b"/>
            <a:pathLst>
              <a:path w="861817" h="783318">
                <a:moveTo>
                  <a:pt x="0" y="0"/>
                </a:moveTo>
                <a:lnTo>
                  <a:pt x="861817" y="0"/>
                </a:lnTo>
                <a:lnTo>
                  <a:pt x="861817" y="783319"/>
                </a:lnTo>
                <a:lnTo>
                  <a:pt x="0" y="783319"/>
                </a:lnTo>
                <a:lnTo>
                  <a:pt x="0" y="0"/>
                </a:lnTo>
                <a:close/>
              </a:path>
            </a:pathLst>
          </a:custGeom>
          <a:blipFill>
            <a:blip r:embed="rId4"/>
            <a:stretch>
              <a:fillRect/>
            </a:stretch>
          </a:blipFill>
        </p:spPr>
        <p:txBody>
          <a:bodyPr/>
          <a:lstStyle/>
          <a:p>
            <a:endParaRPr lang="en-ID"/>
          </a:p>
        </p:txBody>
      </p:sp>
      <p:sp>
        <p:nvSpPr>
          <p:cNvPr id="8" name="Freeform 8"/>
          <p:cNvSpPr/>
          <p:nvPr/>
        </p:nvSpPr>
        <p:spPr>
          <a:xfrm>
            <a:off x="4658981" y="321814"/>
            <a:ext cx="828675" cy="828675"/>
          </a:xfrm>
          <a:custGeom>
            <a:avLst/>
            <a:gdLst/>
            <a:ahLst/>
            <a:cxnLst/>
            <a:rect l="l" t="t" r="r" b="b"/>
            <a:pathLst>
              <a:path w="828675" h="828675">
                <a:moveTo>
                  <a:pt x="0" y="0"/>
                </a:moveTo>
                <a:lnTo>
                  <a:pt x="828675" y="0"/>
                </a:lnTo>
                <a:lnTo>
                  <a:pt x="828675" y="828675"/>
                </a:lnTo>
                <a:lnTo>
                  <a:pt x="0" y="828675"/>
                </a:lnTo>
                <a:lnTo>
                  <a:pt x="0" y="0"/>
                </a:lnTo>
                <a:close/>
              </a:path>
            </a:pathLst>
          </a:custGeom>
          <a:blipFill>
            <a:blip r:embed="rId5"/>
            <a:stretch>
              <a:fillRect/>
            </a:stretch>
          </a:blipFill>
        </p:spPr>
        <p:txBody>
          <a:bodyPr/>
          <a:lstStyle/>
          <a:p>
            <a:endParaRPr lang="en-ID"/>
          </a:p>
        </p:txBody>
      </p:sp>
      <p:sp>
        <p:nvSpPr>
          <p:cNvPr id="9" name="TextBox 9"/>
          <p:cNvSpPr txBox="1"/>
          <p:nvPr/>
        </p:nvSpPr>
        <p:spPr>
          <a:xfrm>
            <a:off x="5539353" y="581290"/>
            <a:ext cx="1693990" cy="414973"/>
          </a:xfrm>
          <a:prstGeom prst="rect">
            <a:avLst/>
          </a:prstGeom>
        </p:spPr>
        <p:txBody>
          <a:bodyPr lIns="0" tIns="0" rIns="0" bIns="0" rtlCol="0" anchor="t">
            <a:spAutoFit/>
          </a:bodyPr>
          <a:lstStyle/>
          <a:p>
            <a:pPr>
              <a:lnSpc>
                <a:spcPts val="1679"/>
              </a:lnSpc>
            </a:pPr>
            <a:r>
              <a:rPr lang="en-US" sz="1199">
                <a:solidFill>
                  <a:srgbClr val="B5141C"/>
                </a:solidFill>
                <a:latin typeface="Open Sans Bold"/>
              </a:rPr>
              <a:t>FAKULTAS HUKUM</a:t>
            </a:r>
          </a:p>
          <a:p>
            <a:pPr>
              <a:lnSpc>
                <a:spcPts val="1679"/>
              </a:lnSpc>
            </a:pPr>
            <a:r>
              <a:rPr lang="en-US" sz="1199">
                <a:solidFill>
                  <a:srgbClr val="B5141C"/>
                </a:solidFill>
                <a:latin typeface="Open Sans Bold"/>
              </a:rPr>
              <a:t>UNIVERSITAS TRISAKTI</a:t>
            </a:r>
          </a:p>
        </p:txBody>
      </p:sp>
      <p:sp>
        <p:nvSpPr>
          <p:cNvPr id="10" name="Freeform 10"/>
          <p:cNvSpPr/>
          <p:nvPr/>
        </p:nvSpPr>
        <p:spPr>
          <a:xfrm>
            <a:off x="7471468" y="392492"/>
            <a:ext cx="1185035" cy="687320"/>
          </a:xfrm>
          <a:custGeom>
            <a:avLst/>
            <a:gdLst/>
            <a:ahLst/>
            <a:cxnLst/>
            <a:rect l="l" t="t" r="r" b="b"/>
            <a:pathLst>
              <a:path w="1185035" h="687320">
                <a:moveTo>
                  <a:pt x="0" y="0"/>
                </a:moveTo>
                <a:lnTo>
                  <a:pt x="1185035" y="0"/>
                </a:lnTo>
                <a:lnTo>
                  <a:pt x="1185035" y="687320"/>
                </a:lnTo>
                <a:lnTo>
                  <a:pt x="0" y="687320"/>
                </a:lnTo>
                <a:lnTo>
                  <a:pt x="0" y="0"/>
                </a:lnTo>
                <a:close/>
              </a:path>
            </a:pathLst>
          </a:custGeom>
          <a:blipFill>
            <a:blip r:embed="rId6"/>
            <a:stretch>
              <a:fillRect/>
            </a:stretch>
          </a:blipFill>
        </p:spPr>
        <p:txBody>
          <a:bodyPr/>
          <a:lstStyle/>
          <a:p>
            <a:endParaRPr lang="en-ID"/>
          </a:p>
        </p:txBody>
      </p:sp>
      <p:sp>
        <p:nvSpPr>
          <p:cNvPr id="11" name="Freeform 11"/>
          <p:cNvSpPr/>
          <p:nvPr/>
        </p:nvSpPr>
        <p:spPr>
          <a:xfrm>
            <a:off x="8894628" y="406642"/>
            <a:ext cx="1960146" cy="783318"/>
          </a:xfrm>
          <a:custGeom>
            <a:avLst/>
            <a:gdLst/>
            <a:ahLst/>
            <a:cxnLst/>
            <a:rect l="l" t="t" r="r" b="b"/>
            <a:pathLst>
              <a:path w="1960146" h="783318">
                <a:moveTo>
                  <a:pt x="0" y="0"/>
                </a:moveTo>
                <a:lnTo>
                  <a:pt x="1960146" y="0"/>
                </a:lnTo>
                <a:lnTo>
                  <a:pt x="1960146" y="783318"/>
                </a:lnTo>
                <a:lnTo>
                  <a:pt x="0" y="783318"/>
                </a:lnTo>
                <a:lnTo>
                  <a:pt x="0" y="0"/>
                </a:lnTo>
                <a:close/>
              </a:path>
            </a:pathLst>
          </a:custGeom>
          <a:blipFill>
            <a:blip r:embed="rId7"/>
            <a:stretch>
              <a:fillRect/>
            </a:stretch>
          </a:blipFill>
        </p:spPr>
        <p:txBody>
          <a:bodyPr/>
          <a:lstStyle/>
          <a:p>
            <a:endParaRPr lang="en-ID"/>
          </a:p>
        </p:txBody>
      </p:sp>
      <p:sp>
        <p:nvSpPr>
          <p:cNvPr id="12" name="Freeform 12"/>
          <p:cNvSpPr/>
          <p:nvPr/>
        </p:nvSpPr>
        <p:spPr>
          <a:xfrm>
            <a:off x="11092899" y="481325"/>
            <a:ext cx="1224234" cy="578451"/>
          </a:xfrm>
          <a:custGeom>
            <a:avLst/>
            <a:gdLst/>
            <a:ahLst/>
            <a:cxnLst/>
            <a:rect l="l" t="t" r="r" b="b"/>
            <a:pathLst>
              <a:path w="1224234" h="578451">
                <a:moveTo>
                  <a:pt x="0" y="0"/>
                </a:moveTo>
                <a:lnTo>
                  <a:pt x="1224234" y="0"/>
                </a:lnTo>
                <a:lnTo>
                  <a:pt x="1224234" y="578451"/>
                </a:lnTo>
                <a:lnTo>
                  <a:pt x="0" y="578451"/>
                </a:lnTo>
                <a:lnTo>
                  <a:pt x="0" y="0"/>
                </a:lnTo>
                <a:close/>
              </a:path>
            </a:pathLst>
          </a:custGeom>
          <a:blipFill>
            <a:blip r:embed="rId8"/>
            <a:stretch>
              <a:fillRect/>
            </a:stretch>
          </a:blipFill>
        </p:spPr>
        <p:txBody>
          <a:bodyPr/>
          <a:lstStyle/>
          <a:p>
            <a:endParaRPr lang="en-ID"/>
          </a:p>
        </p:txBody>
      </p:sp>
      <p:sp>
        <p:nvSpPr>
          <p:cNvPr id="13" name="Freeform 13"/>
          <p:cNvSpPr/>
          <p:nvPr/>
        </p:nvSpPr>
        <p:spPr>
          <a:xfrm>
            <a:off x="12555258" y="375992"/>
            <a:ext cx="2200768" cy="844619"/>
          </a:xfrm>
          <a:custGeom>
            <a:avLst/>
            <a:gdLst/>
            <a:ahLst/>
            <a:cxnLst/>
            <a:rect l="l" t="t" r="r" b="b"/>
            <a:pathLst>
              <a:path w="2200768" h="844619">
                <a:moveTo>
                  <a:pt x="0" y="0"/>
                </a:moveTo>
                <a:lnTo>
                  <a:pt x="2200768" y="0"/>
                </a:lnTo>
                <a:lnTo>
                  <a:pt x="2200768" y="844619"/>
                </a:lnTo>
                <a:lnTo>
                  <a:pt x="0" y="844619"/>
                </a:lnTo>
                <a:lnTo>
                  <a:pt x="0" y="0"/>
                </a:lnTo>
                <a:close/>
              </a:path>
            </a:pathLst>
          </a:custGeom>
          <a:blipFill>
            <a:blip r:embed="rId9"/>
            <a:stretch>
              <a:fillRect/>
            </a:stretch>
          </a:blipFill>
        </p:spPr>
        <p:txBody>
          <a:bodyPr/>
          <a:lstStyle/>
          <a:p>
            <a:endParaRPr lang="en-ID"/>
          </a:p>
        </p:txBody>
      </p:sp>
      <p:sp>
        <p:nvSpPr>
          <p:cNvPr id="14" name="Freeform 14"/>
          <p:cNvSpPr/>
          <p:nvPr/>
        </p:nvSpPr>
        <p:spPr>
          <a:xfrm>
            <a:off x="11213801" y="9054088"/>
            <a:ext cx="944995" cy="944995"/>
          </a:xfrm>
          <a:custGeom>
            <a:avLst/>
            <a:gdLst/>
            <a:ahLst/>
            <a:cxnLst/>
            <a:rect l="l" t="t" r="r" b="b"/>
            <a:pathLst>
              <a:path w="944995" h="944995">
                <a:moveTo>
                  <a:pt x="0" y="0"/>
                </a:moveTo>
                <a:lnTo>
                  <a:pt x="944995" y="0"/>
                </a:lnTo>
                <a:lnTo>
                  <a:pt x="944995" y="944995"/>
                </a:lnTo>
                <a:lnTo>
                  <a:pt x="0" y="944995"/>
                </a:lnTo>
                <a:lnTo>
                  <a:pt x="0" y="0"/>
                </a:lnTo>
                <a:close/>
              </a:path>
            </a:pathLst>
          </a:custGeom>
          <a:blipFill>
            <a:blip r:embed="rId10"/>
            <a:stretch>
              <a:fillRect/>
            </a:stretch>
          </a:blipFill>
        </p:spPr>
        <p:txBody>
          <a:bodyPr/>
          <a:lstStyle/>
          <a:p>
            <a:endParaRPr lang="en-ID"/>
          </a:p>
        </p:txBody>
      </p:sp>
      <p:sp>
        <p:nvSpPr>
          <p:cNvPr id="15" name="Freeform 15"/>
          <p:cNvSpPr/>
          <p:nvPr/>
        </p:nvSpPr>
        <p:spPr>
          <a:xfrm>
            <a:off x="10125935" y="9106696"/>
            <a:ext cx="924181" cy="944995"/>
          </a:xfrm>
          <a:custGeom>
            <a:avLst/>
            <a:gdLst/>
            <a:ahLst/>
            <a:cxnLst/>
            <a:rect l="l" t="t" r="r" b="b"/>
            <a:pathLst>
              <a:path w="924181" h="944995">
                <a:moveTo>
                  <a:pt x="0" y="0"/>
                </a:moveTo>
                <a:lnTo>
                  <a:pt x="924181" y="0"/>
                </a:lnTo>
                <a:lnTo>
                  <a:pt x="924181" y="944995"/>
                </a:lnTo>
                <a:lnTo>
                  <a:pt x="0" y="944995"/>
                </a:lnTo>
                <a:lnTo>
                  <a:pt x="0" y="0"/>
                </a:lnTo>
                <a:close/>
              </a:path>
            </a:pathLst>
          </a:custGeom>
          <a:blipFill>
            <a:blip r:embed="rId11"/>
            <a:stretch>
              <a:fillRect/>
            </a:stretch>
          </a:blipFill>
        </p:spPr>
        <p:txBody>
          <a:bodyPr/>
          <a:lstStyle/>
          <a:p>
            <a:endParaRPr lang="en-ID"/>
          </a:p>
        </p:txBody>
      </p:sp>
      <p:sp>
        <p:nvSpPr>
          <p:cNvPr id="16" name="Freeform 16"/>
          <p:cNvSpPr/>
          <p:nvPr/>
        </p:nvSpPr>
        <p:spPr>
          <a:xfrm>
            <a:off x="8706274" y="9216227"/>
            <a:ext cx="1257736" cy="782856"/>
          </a:xfrm>
          <a:custGeom>
            <a:avLst/>
            <a:gdLst/>
            <a:ahLst/>
            <a:cxnLst/>
            <a:rect l="l" t="t" r="r" b="b"/>
            <a:pathLst>
              <a:path w="1257736" h="782856">
                <a:moveTo>
                  <a:pt x="0" y="0"/>
                </a:moveTo>
                <a:lnTo>
                  <a:pt x="1257736" y="0"/>
                </a:lnTo>
                <a:lnTo>
                  <a:pt x="1257736" y="782856"/>
                </a:lnTo>
                <a:lnTo>
                  <a:pt x="0" y="782856"/>
                </a:lnTo>
                <a:lnTo>
                  <a:pt x="0" y="0"/>
                </a:lnTo>
                <a:close/>
              </a:path>
            </a:pathLst>
          </a:custGeom>
          <a:blipFill>
            <a:blip r:embed="rId12"/>
            <a:stretch>
              <a:fillRect/>
            </a:stretch>
          </a:blipFill>
        </p:spPr>
        <p:txBody>
          <a:bodyPr/>
          <a:lstStyle/>
          <a:p>
            <a:endParaRPr lang="en-ID"/>
          </a:p>
        </p:txBody>
      </p:sp>
      <p:sp>
        <p:nvSpPr>
          <p:cNvPr id="17" name="Freeform 17"/>
          <p:cNvSpPr/>
          <p:nvPr/>
        </p:nvSpPr>
        <p:spPr>
          <a:xfrm>
            <a:off x="7751656" y="9144758"/>
            <a:ext cx="923423" cy="906933"/>
          </a:xfrm>
          <a:custGeom>
            <a:avLst/>
            <a:gdLst/>
            <a:ahLst/>
            <a:cxnLst/>
            <a:rect l="l" t="t" r="r" b="b"/>
            <a:pathLst>
              <a:path w="923423" h="906933">
                <a:moveTo>
                  <a:pt x="0" y="0"/>
                </a:moveTo>
                <a:lnTo>
                  <a:pt x="923423" y="0"/>
                </a:lnTo>
                <a:lnTo>
                  <a:pt x="923423" y="906933"/>
                </a:lnTo>
                <a:lnTo>
                  <a:pt x="0" y="906933"/>
                </a:lnTo>
                <a:lnTo>
                  <a:pt x="0" y="0"/>
                </a:lnTo>
                <a:close/>
              </a:path>
            </a:pathLst>
          </a:custGeom>
          <a:blipFill>
            <a:blip r:embed="rId13"/>
            <a:stretch>
              <a:fillRect/>
            </a:stretch>
          </a:blipFill>
        </p:spPr>
        <p:txBody>
          <a:bodyPr/>
          <a:lstStyle/>
          <a:p>
            <a:endParaRPr lang="en-ID"/>
          </a:p>
        </p:txBody>
      </p:sp>
      <p:sp>
        <p:nvSpPr>
          <p:cNvPr id="18" name="Freeform 18"/>
          <p:cNvSpPr/>
          <p:nvPr/>
        </p:nvSpPr>
        <p:spPr>
          <a:xfrm>
            <a:off x="6654732" y="9106696"/>
            <a:ext cx="899156" cy="944995"/>
          </a:xfrm>
          <a:custGeom>
            <a:avLst/>
            <a:gdLst/>
            <a:ahLst/>
            <a:cxnLst/>
            <a:rect l="l" t="t" r="r" b="b"/>
            <a:pathLst>
              <a:path w="899156" h="944995">
                <a:moveTo>
                  <a:pt x="0" y="0"/>
                </a:moveTo>
                <a:lnTo>
                  <a:pt x="899156" y="0"/>
                </a:lnTo>
                <a:lnTo>
                  <a:pt x="899156" y="944995"/>
                </a:lnTo>
                <a:lnTo>
                  <a:pt x="0" y="944995"/>
                </a:lnTo>
                <a:lnTo>
                  <a:pt x="0" y="0"/>
                </a:lnTo>
                <a:close/>
              </a:path>
            </a:pathLst>
          </a:custGeom>
          <a:blipFill>
            <a:blip r:embed="rId14"/>
            <a:stretch>
              <a:fillRect/>
            </a:stretch>
          </a:blipFill>
        </p:spPr>
        <p:txBody>
          <a:bodyPr/>
          <a:lstStyle/>
          <a:p>
            <a:endParaRPr lang="en-ID"/>
          </a:p>
        </p:txBody>
      </p:sp>
      <p:grpSp>
        <p:nvGrpSpPr>
          <p:cNvPr id="19" name="Group 19"/>
          <p:cNvGrpSpPr/>
          <p:nvPr/>
        </p:nvGrpSpPr>
        <p:grpSpPr>
          <a:xfrm>
            <a:off x="3770926" y="2609610"/>
            <a:ext cx="10749819" cy="2100252"/>
            <a:chOff x="0" y="0"/>
            <a:chExt cx="2831228" cy="553153"/>
          </a:xfrm>
        </p:grpSpPr>
        <p:sp>
          <p:nvSpPr>
            <p:cNvPr id="20" name="Freeform 20"/>
            <p:cNvSpPr/>
            <p:nvPr/>
          </p:nvSpPr>
          <p:spPr>
            <a:xfrm>
              <a:off x="0" y="0"/>
              <a:ext cx="2831228" cy="553153"/>
            </a:xfrm>
            <a:custGeom>
              <a:avLst/>
              <a:gdLst/>
              <a:ahLst/>
              <a:cxnLst/>
              <a:rect l="l" t="t" r="r" b="b"/>
              <a:pathLst>
                <a:path w="2831228" h="553153">
                  <a:moveTo>
                    <a:pt x="0" y="0"/>
                  </a:moveTo>
                  <a:lnTo>
                    <a:pt x="2831228" y="0"/>
                  </a:lnTo>
                  <a:lnTo>
                    <a:pt x="2831228" y="553153"/>
                  </a:lnTo>
                  <a:lnTo>
                    <a:pt x="0" y="553153"/>
                  </a:lnTo>
                  <a:lnTo>
                    <a:pt x="0" y="0"/>
                  </a:lnTo>
                </a:path>
              </a:pathLst>
            </a:custGeom>
            <a:solidFill>
              <a:srgbClr val="272B64"/>
            </a:solidFill>
          </p:spPr>
          <p:txBody>
            <a:bodyPr/>
            <a:lstStyle/>
            <a:p>
              <a:endParaRPr lang="en-ID"/>
            </a:p>
          </p:txBody>
        </p:sp>
        <p:sp>
          <p:nvSpPr>
            <p:cNvPr id="21" name="TextBox 21"/>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sp>
        <p:nvSpPr>
          <p:cNvPr id="22" name="TextBox 22"/>
          <p:cNvSpPr txBox="1"/>
          <p:nvPr/>
        </p:nvSpPr>
        <p:spPr>
          <a:xfrm>
            <a:off x="2715250" y="2616323"/>
            <a:ext cx="12358756" cy="1867750"/>
          </a:xfrm>
          <a:prstGeom prst="rect">
            <a:avLst/>
          </a:prstGeom>
        </p:spPr>
        <p:txBody>
          <a:bodyPr lIns="0" tIns="0" rIns="0" bIns="0" rtlCol="0" anchor="t">
            <a:spAutoFit/>
          </a:bodyPr>
          <a:lstStyle/>
          <a:p>
            <a:pPr algn="ctr">
              <a:lnSpc>
                <a:spcPts val="15178"/>
              </a:lnSpc>
              <a:spcBef>
                <a:spcPct val="0"/>
              </a:spcBef>
            </a:pPr>
            <a:r>
              <a:rPr lang="en-US" sz="10841">
                <a:solidFill>
                  <a:srgbClr val="E8F0FF"/>
                </a:solidFill>
                <a:latin typeface="Raleway Bold"/>
              </a:rPr>
              <a:t>THANK YOU</a:t>
            </a:r>
          </a:p>
        </p:txBody>
      </p:sp>
      <p:sp>
        <p:nvSpPr>
          <p:cNvPr id="23" name="Freeform 23"/>
          <p:cNvSpPr/>
          <p:nvPr/>
        </p:nvSpPr>
        <p:spPr>
          <a:xfrm>
            <a:off x="6570968" y="5143500"/>
            <a:ext cx="662375" cy="626773"/>
          </a:xfrm>
          <a:custGeom>
            <a:avLst/>
            <a:gdLst/>
            <a:ahLst/>
            <a:cxnLst/>
            <a:rect l="l" t="t" r="r" b="b"/>
            <a:pathLst>
              <a:path w="662375" h="626773">
                <a:moveTo>
                  <a:pt x="0" y="0"/>
                </a:moveTo>
                <a:lnTo>
                  <a:pt x="662375" y="0"/>
                </a:lnTo>
                <a:lnTo>
                  <a:pt x="662375" y="626773"/>
                </a:lnTo>
                <a:lnTo>
                  <a:pt x="0" y="62677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ID"/>
          </a:p>
        </p:txBody>
      </p:sp>
      <p:sp>
        <p:nvSpPr>
          <p:cNvPr id="24" name="TextBox 24"/>
          <p:cNvSpPr txBox="1"/>
          <p:nvPr/>
        </p:nvSpPr>
        <p:spPr>
          <a:xfrm>
            <a:off x="7896316" y="5151147"/>
            <a:ext cx="4939683" cy="619125"/>
          </a:xfrm>
          <a:prstGeom prst="rect">
            <a:avLst/>
          </a:prstGeom>
        </p:spPr>
        <p:txBody>
          <a:bodyPr lIns="0" tIns="0" rIns="0" bIns="0" rtlCol="0" anchor="t">
            <a:spAutoFit/>
          </a:bodyPr>
          <a:lstStyle/>
          <a:p>
            <a:pPr>
              <a:lnSpc>
                <a:spcPts val="5624"/>
              </a:lnSpc>
            </a:pPr>
            <a:r>
              <a:rPr lang="en-US" sz="2499" spc="49">
                <a:solidFill>
                  <a:srgbClr val="272B64"/>
                </a:solidFill>
                <a:latin typeface="Montserrat"/>
              </a:rPr>
              <a:t>123 Anywhere St., Any City</a:t>
            </a:r>
          </a:p>
        </p:txBody>
      </p:sp>
      <p:sp>
        <p:nvSpPr>
          <p:cNvPr id="25" name="Freeform 25"/>
          <p:cNvSpPr/>
          <p:nvPr/>
        </p:nvSpPr>
        <p:spPr>
          <a:xfrm>
            <a:off x="6570968" y="6208423"/>
            <a:ext cx="631624" cy="631624"/>
          </a:xfrm>
          <a:custGeom>
            <a:avLst/>
            <a:gdLst/>
            <a:ahLst/>
            <a:cxnLst/>
            <a:rect l="l" t="t" r="r" b="b"/>
            <a:pathLst>
              <a:path w="631624" h="631624">
                <a:moveTo>
                  <a:pt x="0" y="0"/>
                </a:moveTo>
                <a:lnTo>
                  <a:pt x="631624" y="0"/>
                </a:lnTo>
                <a:lnTo>
                  <a:pt x="631624" y="631624"/>
                </a:lnTo>
                <a:lnTo>
                  <a:pt x="0" y="63162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ID"/>
          </a:p>
        </p:txBody>
      </p:sp>
      <p:sp>
        <p:nvSpPr>
          <p:cNvPr id="26" name="TextBox 26"/>
          <p:cNvSpPr txBox="1"/>
          <p:nvPr/>
        </p:nvSpPr>
        <p:spPr>
          <a:xfrm>
            <a:off x="7927245" y="6090847"/>
            <a:ext cx="2815795" cy="619125"/>
          </a:xfrm>
          <a:prstGeom prst="rect">
            <a:avLst/>
          </a:prstGeom>
        </p:spPr>
        <p:txBody>
          <a:bodyPr lIns="0" tIns="0" rIns="0" bIns="0" rtlCol="0" anchor="t">
            <a:spAutoFit/>
          </a:bodyPr>
          <a:lstStyle/>
          <a:p>
            <a:pPr>
              <a:lnSpc>
                <a:spcPts val="5624"/>
              </a:lnSpc>
            </a:pPr>
            <a:r>
              <a:rPr lang="en-US" sz="2499" spc="49">
                <a:solidFill>
                  <a:srgbClr val="272B64"/>
                </a:solidFill>
                <a:latin typeface="Montserrat"/>
              </a:rPr>
              <a:t>+123-456-7890</a:t>
            </a:r>
          </a:p>
        </p:txBody>
      </p:sp>
      <p:sp>
        <p:nvSpPr>
          <p:cNvPr id="27" name="Freeform 27"/>
          <p:cNvSpPr/>
          <p:nvPr/>
        </p:nvSpPr>
        <p:spPr>
          <a:xfrm>
            <a:off x="6570968" y="7083104"/>
            <a:ext cx="698484" cy="710760"/>
          </a:xfrm>
          <a:custGeom>
            <a:avLst/>
            <a:gdLst/>
            <a:ahLst/>
            <a:cxnLst/>
            <a:rect l="l" t="t" r="r" b="b"/>
            <a:pathLst>
              <a:path w="698484" h="710760">
                <a:moveTo>
                  <a:pt x="0" y="0"/>
                </a:moveTo>
                <a:lnTo>
                  <a:pt x="698484" y="0"/>
                </a:lnTo>
                <a:lnTo>
                  <a:pt x="698484" y="710760"/>
                </a:lnTo>
                <a:lnTo>
                  <a:pt x="0" y="71076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ID"/>
          </a:p>
        </p:txBody>
      </p:sp>
      <p:sp>
        <p:nvSpPr>
          <p:cNvPr id="28" name="TextBox 28"/>
          <p:cNvSpPr txBox="1"/>
          <p:nvPr/>
        </p:nvSpPr>
        <p:spPr>
          <a:xfrm>
            <a:off x="7896316" y="7005096"/>
            <a:ext cx="4939683" cy="619125"/>
          </a:xfrm>
          <a:prstGeom prst="rect">
            <a:avLst/>
          </a:prstGeom>
        </p:spPr>
        <p:txBody>
          <a:bodyPr lIns="0" tIns="0" rIns="0" bIns="0" rtlCol="0" anchor="t">
            <a:spAutoFit/>
          </a:bodyPr>
          <a:lstStyle/>
          <a:p>
            <a:pPr>
              <a:lnSpc>
                <a:spcPts val="5624"/>
              </a:lnSpc>
            </a:pPr>
            <a:r>
              <a:rPr lang="en-US" sz="2499" spc="49">
                <a:solidFill>
                  <a:srgbClr val="272B64"/>
                </a:solidFill>
                <a:latin typeface="Montserrat"/>
              </a:rPr>
              <a:t>www.reallygreatsite.com</a:t>
            </a:r>
          </a:p>
        </p:txBody>
      </p:sp>
      <p:pic>
        <p:nvPicPr>
          <p:cNvPr id="29" name="Picture 28">
            <a:extLst>
              <a:ext uri="{FF2B5EF4-FFF2-40B4-BE49-F238E27FC236}">
                <a16:creationId xmlns:a16="http://schemas.microsoft.com/office/drawing/2014/main" id="{C101ABBF-4F21-990C-4EC8-C3134904F43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268200" y="9029700"/>
            <a:ext cx="2656435" cy="9562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F0FF"/>
        </a:solidFill>
        <a:effectLst/>
      </p:bgPr>
    </p:bg>
    <p:spTree>
      <p:nvGrpSpPr>
        <p:cNvPr id="1" name=""/>
        <p:cNvGrpSpPr/>
        <p:nvPr/>
      </p:nvGrpSpPr>
      <p:grpSpPr>
        <a:xfrm>
          <a:off x="0" y="0"/>
          <a:ext cx="0" cy="0"/>
          <a:chOff x="0" y="0"/>
          <a:chExt cx="0" cy="0"/>
        </a:xfrm>
      </p:grpSpPr>
      <p:grpSp>
        <p:nvGrpSpPr>
          <p:cNvPr id="2" name="Group 2"/>
          <p:cNvGrpSpPr/>
          <p:nvPr/>
        </p:nvGrpSpPr>
        <p:grpSpPr>
          <a:xfrm>
            <a:off x="9165532" y="8840762"/>
            <a:ext cx="10184208" cy="1087645"/>
            <a:chOff x="0" y="0"/>
            <a:chExt cx="2682261" cy="286458"/>
          </a:xfrm>
        </p:grpSpPr>
        <p:sp>
          <p:nvSpPr>
            <p:cNvPr id="3" name="Freeform 3"/>
            <p:cNvSpPr/>
            <p:nvPr/>
          </p:nvSpPr>
          <p:spPr>
            <a:xfrm>
              <a:off x="0" y="0"/>
              <a:ext cx="2682261" cy="286458"/>
            </a:xfrm>
            <a:custGeom>
              <a:avLst/>
              <a:gdLst/>
              <a:ahLst/>
              <a:cxnLst/>
              <a:rect l="l" t="t" r="r" b="b"/>
              <a:pathLst>
                <a:path w="2682261" h="286458">
                  <a:moveTo>
                    <a:pt x="0" y="0"/>
                  </a:moveTo>
                  <a:lnTo>
                    <a:pt x="2682261" y="0"/>
                  </a:lnTo>
                  <a:lnTo>
                    <a:pt x="2682261" y="286458"/>
                  </a:lnTo>
                  <a:lnTo>
                    <a:pt x="0" y="286458"/>
                  </a:lnTo>
                  <a:lnTo>
                    <a:pt x="0" y="0"/>
                  </a:lnTo>
                </a:path>
              </a:pathLst>
            </a:custGeom>
            <a:solidFill>
              <a:srgbClr val="272B64"/>
            </a:solidFill>
          </p:spPr>
          <p:txBody>
            <a:bodyPr/>
            <a:lstStyle/>
            <a:p>
              <a:endParaRPr lang="en-ID"/>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139"/>
                </a:lnSpc>
              </a:pPr>
              <a:endParaRPr/>
            </a:p>
          </p:txBody>
        </p:sp>
      </p:grpSp>
      <p:grpSp>
        <p:nvGrpSpPr>
          <p:cNvPr id="5" name="Group 5"/>
          <p:cNvGrpSpPr/>
          <p:nvPr/>
        </p:nvGrpSpPr>
        <p:grpSpPr>
          <a:xfrm>
            <a:off x="11379966" y="609321"/>
            <a:ext cx="6168426" cy="8775263"/>
            <a:chOff x="0" y="0"/>
            <a:chExt cx="8224568" cy="11700351"/>
          </a:xfrm>
        </p:grpSpPr>
        <p:pic>
          <p:nvPicPr>
            <p:cNvPr id="6" name="Picture 6"/>
            <p:cNvPicPr>
              <a:picLocks noChangeAspect="1"/>
            </p:cNvPicPr>
            <p:nvPr/>
          </p:nvPicPr>
          <p:blipFill>
            <a:blip r:embed="rId2"/>
            <a:srcRect l="30259" r="30259"/>
            <a:stretch>
              <a:fillRect/>
            </a:stretch>
          </p:blipFill>
          <p:spPr>
            <a:xfrm>
              <a:off x="0" y="0"/>
              <a:ext cx="8224568" cy="11700351"/>
            </a:xfrm>
            <a:prstGeom prst="rect">
              <a:avLst/>
            </a:prstGeom>
          </p:spPr>
        </p:pic>
      </p:grpSp>
      <p:sp>
        <p:nvSpPr>
          <p:cNvPr id="7" name="TextBox 7"/>
          <p:cNvSpPr txBox="1"/>
          <p:nvPr/>
        </p:nvSpPr>
        <p:spPr>
          <a:xfrm>
            <a:off x="1535111" y="2089575"/>
            <a:ext cx="8382234" cy="912253"/>
          </a:xfrm>
          <a:prstGeom prst="rect">
            <a:avLst/>
          </a:prstGeom>
        </p:spPr>
        <p:txBody>
          <a:bodyPr lIns="0" tIns="0" rIns="0" bIns="0" rtlCol="0" anchor="t">
            <a:spAutoFit/>
          </a:bodyPr>
          <a:lstStyle/>
          <a:p>
            <a:pPr>
              <a:lnSpc>
                <a:spcPts val="7468"/>
              </a:lnSpc>
              <a:spcBef>
                <a:spcPct val="0"/>
              </a:spcBef>
            </a:pPr>
            <a:r>
              <a:rPr lang="en-US" sz="5334">
                <a:solidFill>
                  <a:srgbClr val="00384D"/>
                </a:solidFill>
                <a:latin typeface="Raleway Bold"/>
              </a:rPr>
              <a:t>TABLE  OF CONTENT</a:t>
            </a:r>
          </a:p>
        </p:txBody>
      </p:sp>
      <p:sp>
        <p:nvSpPr>
          <p:cNvPr id="8" name="TextBox 8"/>
          <p:cNvSpPr txBox="1"/>
          <p:nvPr/>
        </p:nvSpPr>
        <p:spPr>
          <a:xfrm>
            <a:off x="1134207" y="3365182"/>
            <a:ext cx="6411249" cy="631349"/>
          </a:xfrm>
          <a:prstGeom prst="rect">
            <a:avLst/>
          </a:prstGeom>
        </p:spPr>
        <p:txBody>
          <a:bodyPr lIns="0" tIns="0" rIns="0" bIns="0" rtlCol="0" anchor="t">
            <a:spAutoFit/>
          </a:bodyPr>
          <a:lstStyle/>
          <a:p>
            <a:pPr marL="791442" lvl="1" indent="-395721">
              <a:lnSpc>
                <a:spcPts val="5132"/>
              </a:lnSpc>
              <a:buFont typeface="Arial"/>
              <a:buChar char="•"/>
            </a:pPr>
            <a:r>
              <a:rPr lang="en-US" sz="3665">
                <a:solidFill>
                  <a:srgbClr val="00384D"/>
                </a:solidFill>
                <a:latin typeface="Raleway"/>
              </a:rPr>
              <a:t>Introduction</a:t>
            </a:r>
          </a:p>
        </p:txBody>
      </p:sp>
      <p:sp>
        <p:nvSpPr>
          <p:cNvPr id="9" name="TextBox 9"/>
          <p:cNvSpPr txBox="1"/>
          <p:nvPr/>
        </p:nvSpPr>
        <p:spPr>
          <a:xfrm>
            <a:off x="1143641" y="6491119"/>
            <a:ext cx="7235068" cy="631349"/>
          </a:xfrm>
          <a:prstGeom prst="rect">
            <a:avLst/>
          </a:prstGeom>
        </p:spPr>
        <p:txBody>
          <a:bodyPr lIns="0" tIns="0" rIns="0" bIns="0" rtlCol="0" anchor="t">
            <a:spAutoFit/>
          </a:bodyPr>
          <a:lstStyle/>
          <a:p>
            <a:pPr marL="791442" lvl="1" indent="-395721">
              <a:lnSpc>
                <a:spcPts val="5132"/>
              </a:lnSpc>
              <a:buFont typeface="Arial"/>
              <a:buChar char="•"/>
            </a:pPr>
            <a:r>
              <a:rPr lang="en-US" sz="3665">
                <a:solidFill>
                  <a:srgbClr val="00384D"/>
                </a:solidFill>
                <a:latin typeface="Raleway"/>
              </a:rPr>
              <a:t>Recommendation</a:t>
            </a:r>
          </a:p>
        </p:txBody>
      </p:sp>
      <p:sp>
        <p:nvSpPr>
          <p:cNvPr id="10" name="TextBox 10"/>
          <p:cNvSpPr txBox="1"/>
          <p:nvPr/>
        </p:nvSpPr>
        <p:spPr>
          <a:xfrm>
            <a:off x="1143641" y="5697804"/>
            <a:ext cx="4194887" cy="631349"/>
          </a:xfrm>
          <a:prstGeom prst="rect">
            <a:avLst/>
          </a:prstGeom>
        </p:spPr>
        <p:txBody>
          <a:bodyPr lIns="0" tIns="0" rIns="0" bIns="0" rtlCol="0" anchor="t">
            <a:spAutoFit/>
          </a:bodyPr>
          <a:lstStyle/>
          <a:p>
            <a:pPr marL="791442" lvl="1" indent="-395721">
              <a:lnSpc>
                <a:spcPts val="5132"/>
              </a:lnSpc>
              <a:buFont typeface="Arial"/>
              <a:buChar char="•"/>
            </a:pPr>
            <a:r>
              <a:rPr lang="en-US" sz="3665">
                <a:solidFill>
                  <a:srgbClr val="00384D"/>
                </a:solidFill>
                <a:latin typeface="Raleway"/>
              </a:rPr>
              <a:t>Conclusion</a:t>
            </a:r>
          </a:p>
        </p:txBody>
      </p:sp>
      <p:sp>
        <p:nvSpPr>
          <p:cNvPr id="11" name="TextBox 11"/>
          <p:cNvSpPr txBox="1"/>
          <p:nvPr/>
        </p:nvSpPr>
        <p:spPr>
          <a:xfrm>
            <a:off x="1134207" y="4920719"/>
            <a:ext cx="6585350" cy="631349"/>
          </a:xfrm>
          <a:prstGeom prst="rect">
            <a:avLst/>
          </a:prstGeom>
        </p:spPr>
        <p:txBody>
          <a:bodyPr lIns="0" tIns="0" rIns="0" bIns="0" rtlCol="0" anchor="t">
            <a:spAutoFit/>
          </a:bodyPr>
          <a:lstStyle/>
          <a:p>
            <a:pPr marL="791442" lvl="1" indent="-395721">
              <a:lnSpc>
                <a:spcPts val="5132"/>
              </a:lnSpc>
              <a:buFont typeface="Arial"/>
              <a:buChar char="•"/>
            </a:pPr>
            <a:r>
              <a:rPr lang="en-US" sz="3665">
                <a:solidFill>
                  <a:srgbClr val="00384D"/>
                </a:solidFill>
                <a:latin typeface="Raleway"/>
              </a:rPr>
              <a:t>Results and Discussion</a:t>
            </a:r>
          </a:p>
        </p:txBody>
      </p:sp>
      <p:sp>
        <p:nvSpPr>
          <p:cNvPr id="12" name="TextBox 12"/>
          <p:cNvSpPr txBox="1"/>
          <p:nvPr/>
        </p:nvSpPr>
        <p:spPr>
          <a:xfrm>
            <a:off x="1134207" y="4130107"/>
            <a:ext cx="4213755" cy="631349"/>
          </a:xfrm>
          <a:prstGeom prst="rect">
            <a:avLst/>
          </a:prstGeom>
        </p:spPr>
        <p:txBody>
          <a:bodyPr lIns="0" tIns="0" rIns="0" bIns="0" rtlCol="0" anchor="t">
            <a:spAutoFit/>
          </a:bodyPr>
          <a:lstStyle/>
          <a:p>
            <a:pPr marL="791442" lvl="1" indent="-395721">
              <a:lnSpc>
                <a:spcPts val="5132"/>
              </a:lnSpc>
              <a:buFont typeface="Arial"/>
              <a:buChar char="•"/>
            </a:pPr>
            <a:r>
              <a:rPr lang="en-US" sz="3665">
                <a:solidFill>
                  <a:srgbClr val="00384D"/>
                </a:solidFill>
                <a:latin typeface="Raleway"/>
              </a:rPr>
              <a:t>Methods</a:t>
            </a:r>
          </a:p>
        </p:txBody>
      </p:sp>
      <p:sp>
        <p:nvSpPr>
          <p:cNvPr id="13" name="Freeform 13"/>
          <p:cNvSpPr/>
          <p:nvPr/>
        </p:nvSpPr>
        <p:spPr>
          <a:xfrm>
            <a:off x="-914400" y="8708700"/>
            <a:ext cx="2008504" cy="1099200"/>
          </a:xfrm>
          <a:custGeom>
            <a:avLst/>
            <a:gdLst/>
            <a:ahLst/>
            <a:cxnLst/>
            <a:rect l="l" t="t" r="r" b="b"/>
            <a:pathLst>
              <a:path w="2008504" h="1099200">
                <a:moveTo>
                  <a:pt x="0" y="0"/>
                </a:moveTo>
                <a:lnTo>
                  <a:pt x="2008504" y="0"/>
                </a:lnTo>
                <a:lnTo>
                  <a:pt x="2008504" y="1099200"/>
                </a:lnTo>
                <a:lnTo>
                  <a:pt x="0" y="1099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14" name="Freeform 14"/>
          <p:cNvSpPr/>
          <p:nvPr/>
        </p:nvSpPr>
        <p:spPr>
          <a:xfrm>
            <a:off x="156059" y="165397"/>
            <a:ext cx="861817" cy="783318"/>
          </a:xfrm>
          <a:custGeom>
            <a:avLst/>
            <a:gdLst/>
            <a:ahLst/>
            <a:cxnLst/>
            <a:rect l="l" t="t" r="r" b="b"/>
            <a:pathLst>
              <a:path w="861817" h="783318">
                <a:moveTo>
                  <a:pt x="0" y="0"/>
                </a:moveTo>
                <a:lnTo>
                  <a:pt x="861817" y="0"/>
                </a:lnTo>
                <a:lnTo>
                  <a:pt x="861817" y="783318"/>
                </a:lnTo>
                <a:lnTo>
                  <a:pt x="0" y="783318"/>
                </a:lnTo>
                <a:lnTo>
                  <a:pt x="0" y="0"/>
                </a:lnTo>
                <a:close/>
              </a:path>
            </a:pathLst>
          </a:custGeom>
          <a:blipFill>
            <a:blip r:embed="rId5"/>
            <a:stretch>
              <a:fillRect/>
            </a:stretch>
          </a:blipFill>
        </p:spPr>
        <p:txBody>
          <a:bodyPr/>
          <a:lstStyle/>
          <a:p>
            <a:endParaRPr lang="en-ID"/>
          </a:p>
        </p:txBody>
      </p:sp>
      <p:sp>
        <p:nvSpPr>
          <p:cNvPr id="15" name="TextBox 15"/>
          <p:cNvSpPr txBox="1"/>
          <p:nvPr/>
        </p:nvSpPr>
        <p:spPr>
          <a:xfrm>
            <a:off x="1969645" y="368620"/>
            <a:ext cx="1693990" cy="414973"/>
          </a:xfrm>
          <a:prstGeom prst="rect">
            <a:avLst/>
          </a:prstGeom>
        </p:spPr>
        <p:txBody>
          <a:bodyPr lIns="0" tIns="0" rIns="0" bIns="0" rtlCol="0" anchor="t">
            <a:spAutoFit/>
          </a:bodyPr>
          <a:lstStyle/>
          <a:p>
            <a:pPr>
              <a:lnSpc>
                <a:spcPts val="1679"/>
              </a:lnSpc>
            </a:pPr>
            <a:r>
              <a:rPr lang="en-US" sz="1199">
                <a:solidFill>
                  <a:srgbClr val="B5141C"/>
                </a:solidFill>
                <a:latin typeface="Open Sans Bold"/>
              </a:rPr>
              <a:t>FAKULTAS HUKUM</a:t>
            </a:r>
          </a:p>
          <a:p>
            <a:pPr>
              <a:lnSpc>
                <a:spcPts val="1679"/>
              </a:lnSpc>
            </a:pPr>
            <a:r>
              <a:rPr lang="en-US" sz="1199">
                <a:solidFill>
                  <a:srgbClr val="B5141C"/>
                </a:solidFill>
                <a:latin typeface="Open Sans Bold"/>
              </a:rPr>
              <a:t>UNIVERSITAS TRISAKTI</a:t>
            </a:r>
          </a:p>
        </p:txBody>
      </p:sp>
      <p:sp>
        <p:nvSpPr>
          <p:cNvPr id="16" name="Freeform 16"/>
          <p:cNvSpPr/>
          <p:nvPr/>
        </p:nvSpPr>
        <p:spPr>
          <a:xfrm>
            <a:off x="1112395" y="120040"/>
            <a:ext cx="828675" cy="828675"/>
          </a:xfrm>
          <a:custGeom>
            <a:avLst/>
            <a:gdLst/>
            <a:ahLst/>
            <a:cxnLst/>
            <a:rect l="l" t="t" r="r" b="b"/>
            <a:pathLst>
              <a:path w="828675" h="828675">
                <a:moveTo>
                  <a:pt x="0" y="0"/>
                </a:moveTo>
                <a:lnTo>
                  <a:pt x="828675" y="0"/>
                </a:lnTo>
                <a:lnTo>
                  <a:pt x="828675" y="828675"/>
                </a:lnTo>
                <a:lnTo>
                  <a:pt x="0" y="828675"/>
                </a:lnTo>
                <a:lnTo>
                  <a:pt x="0" y="0"/>
                </a:lnTo>
                <a:close/>
              </a:path>
            </a:pathLst>
          </a:custGeom>
          <a:blipFill>
            <a:blip r:embed="rId6"/>
            <a:stretch>
              <a:fillRect/>
            </a:stretch>
          </a:blipFill>
        </p:spPr>
        <p:txBody>
          <a:bodyPr/>
          <a:lstStyle/>
          <a:p>
            <a:endParaRPr lang="en-ID"/>
          </a:p>
        </p:txBody>
      </p:sp>
      <p:sp>
        <p:nvSpPr>
          <p:cNvPr id="17" name="Freeform 17"/>
          <p:cNvSpPr/>
          <p:nvPr/>
        </p:nvSpPr>
        <p:spPr>
          <a:xfrm>
            <a:off x="3707960" y="190717"/>
            <a:ext cx="1185035" cy="687320"/>
          </a:xfrm>
          <a:custGeom>
            <a:avLst/>
            <a:gdLst/>
            <a:ahLst/>
            <a:cxnLst/>
            <a:rect l="l" t="t" r="r" b="b"/>
            <a:pathLst>
              <a:path w="1185035" h="687320">
                <a:moveTo>
                  <a:pt x="0" y="0"/>
                </a:moveTo>
                <a:lnTo>
                  <a:pt x="1185035" y="0"/>
                </a:lnTo>
                <a:lnTo>
                  <a:pt x="1185035" y="687321"/>
                </a:lnTo>
                <a:lnTo>
                  <a:pt x="0" y="687321"/>
                </a:lnTo>
                <a:lnTo>
                  <a:pt x="0" y="0"/>
                </a:lnTo>
                <a:close/>
              </a:path>
            </a:pathLst>
          </a:custGeom>
          <a:blipFill>
            <a:blip r:embed="rId7"/>
            <a:stretch>
              <a:fillRect/>
            </a:stretch>
          </a:blipFill>
        </p:spPr>
        <p:txBody>
          <a:bodyPr/>
          <a:lstStyle/>
          <a:p>
            <a:endParaRPr lang="en-ID"/>
          </a:p>
        </p:txBody>
      </p:sp>
      <p:sp>
        <p:nvSpPr>
          <p:cNvPr id="18" name="Freeform 18"/>
          <p:cNvSpPr/>
          <p:nvPr/>
        </p:nvSpPr>
        <p:spPr>
          <a:xfrm>
            <a:off x="1276828" y="9065940"/>
            <a:ext cx="856772" cy="900450"/>
          </a:xfrm>
          <a:custGeom>
            <a:avLst/>
            <a:gdLst/>
            <a:ahLst/>
            <a:cxnLst/>
            <a:rect l="l" t="t" r="r" b="b"/>
            <a:pathLst>
              <a:path w="856772" h="900450">
                <a:moveTo>
                  <a:pt x="0" y="0"/>
                </a:moveTo>
                <a:lnTo>
                  <a:pt x="856772" y="0"/>
                </a:lnTo>
                <a:lnTo>
                  <a:pt x="856772" y="900450"/>
                </a:lnTo>
                <a:lnTo>
                  <a:pt x="0" y="900450"/>
                </a:lnTo>
                <a:lnTo>
                  <a:pt x="0" y="0"/>
                </a:lnTo>
                <a:close/>
              </a:path>
            </a:pathLst>
          </a:custGeom>
          <a:blipFill>
            <a:blip r:embed="rId8"/>
            <a:stretch>
              <a:fillRect/>
            </a:stretch>
          </a:blipFill>
        </p:spPr>
        <p:txBody>
          <a:bodyPr/>
          <a:lstStyle/>
          <a:p>
            <a:endParaRPr lang="en-ID"/>
          </a:p>
        </p:txBody>
      </p:sp>
      <p:sp>
        <p:nvSpPr>
          <p:cNvPr id="19" name="Freeform 19"/>
          <p:cNvSpPr/>
          <p:nvPr/>
        </p:nvSpPr>
        <p:spPr>
          <a:xfrm>
            <a:off x="2286000" y="9107082"/>
            <a:ext cx="923423" cy="906933"/>
          </a:xfrm>
          <a:custGeom>
            <a:avLst/>
            <a:gdLst/>
            <a:ahLst/>
            <a:cxnLst/>
            <a:rect l="l" t="t" r="r" b="b"/>
            <a:pathLst>
              <a:path w="923423" h="906933">
                <a:moveTo>
                  <a:pt x="0" y="0"/>
                </a:moveTo>
                <a:lnTo>
                  <a:pt x="923423" y="0"/>
                </a:lnTo>
                <a:lnTo>
                  <a:pt x="923423" y="906933"/>
                </a:lnTo>
                <a:lnTo>
                  <a:pt x="0" y="906933"/>
                </a:lnTo>
                <a:lnTo>
                  <a:pt x="0" y="0"/>
                </a:lnTo>
                <a:close/>
              </a:path>
            </a:pathLst>
          </a:custGeom>
          <a:blipFill>
            <a:blip r:embed="rId9"/>
            <a:stretch>
              <a:fillRect/>
            </a:stretch>
          </a:blipFill>
        </p:spPr>
        <p:txBody>
          <a:bodyPr/>
          <a:lstStyle/>
          <a:p>
            <a:endParaRPr lang="en-ID"/>
          </a:p>
        </p:txBody>
      </p:sp>
      <p:sp>
        <p:nvSpPr>
          <p:cNvPr id="20" name="Freeform 20"/>
          <p:cNvSpPr/>
          <p:nvPr/>
        </p:nvSpPr>
        <p:spPr>
          <a:xfrm>
            <a:off x="3276600" y="9202584"/>
            <a:ext cx="1257736" cy="782856"/>
          </a:xfrm>
          <a:custGeom>
            <a:avLst/>
            <a:gdLst/>
            <a:ahLst/>
            <a:cxnLst/>
            <a:rect l="l" t="t" r="r" b="b"/>
            <a:pathLst>
              <a:path w="1257736" h="782856">
                <a:moveTo>
                  <a:pt x="0" y="0"/>
                </a:moveTo>
                <a:lnTo>
                  <a:pt x="1257736" y="0"/>
                </a:lnTo>
                <a:lnTo>
                  <a:pt x="1257736" y="782856"/>
                </a:lnTo>
                <a:lnTo>
                  <a:pt x="0" y="782856"/>
                </a:lnTo>
                <a:lnTo>
                  <a:pt x="0" y="0"/>
                </a:lnTo>
                <a:close/>
              </a:path>
            </a:pathLst>
          </a:custGeom>
          <a:blipFill>
            <a:blip r:embed="rId10"/>
            <a:stretch>
              <a:fillRect/>
            </a:stretch>
          </a:blipFill>
        </p:spPr>
        <p:txBody>
          <a:bodyPr/>
          <a:lstStyle/>
          <a:p>
            <a:endParaRPr lang="en-ID"/>
          </a:p>
        </p:txBody>
      </p:sp>
      <p:sp>
        <p:nvSpPr>
          <p:cNvPr id="21" name="Freeform 21"/>
          <p:cNvSpPr/>
          <p:nvPr/>
        </p:nvSpPr>
        <p:spPr>
          <a:xfrm>
            <a:off x="4572000" y="9097557"/>
            <a:ext cx="924181" cy="944995"/>
          </a:xfrm>
          <a:custGeom>
            <a:avLst/>
            <a:gdLst/>
            <a:ahLst/>
            <a:cxnLst/>
            <a:rect l="l" t="t" r="r" b="b"/>
            <a:pathLst>
              <a:path w="924181" h="944995">
                <a:moveTo>
                  <a:pt x="0" y="0"/>
                </a:moveTo>
                <a:lnTo>
                  <a:pt x="924181" y="0"/>
                </a:lnTo>
                <a:lnTo>
                  <a:pt x="924181" y="944996"/>
                </a:lnTo>
                <a:lnTo>
                  <a:pt x="0" y="944996"/>
                </a:lnTo>
                <a:lnTo>
                  <a:pt x="0" y="0"/>
                </a:lnTo>
                <a:close/>
              </a:path>
            </a:pathLst>
          </a:custGeom>
          <a:blipFill>
            <a:blip r:embed="rId11"/>
            <a:stretch>
              <a:fillRect/>
            </a:stretch>
          </a:blipFill>
        </p:spPr>
        <p:txBody>
          <a:bodyPr/>
          <a:lstStyle/>
          <a:p>
            <a:endParaRPr lang="en-ID"/>
          </a:p>
        </p:txBody>
      </p:sp>
      <p:sp>
        <p:nvSpPr>
          <p:cNvPr id="22" name="Freeform 22"/>
          <p:cNvSpPr/>
          <p:nvPr/>
        </p:nvSpPr>
        <p:spPr>
          <a:xfrm>
            <a:off x="5562600" y="9075465"/>
            <a:ext cx="944995" cy="944995"/>
          </a:xfrm>
          <a:custGeom>
            <a:avLst/>
            <a:gdLst/>
            <a:ahLst/>
            <a:cxnLst/>
            <a:rect l="l" t="t" r="r" b="b"/>
            <a:pathLst>
              <a:path w="944995" h="944995">
                <a:moveTo>
                  <a:pt x="0" y="0"/>
                </a:moveTo>
                <a:lnTo>
                  <a:pt x="944996" y="0"/>
                </a:lnTo>
                <a:lnTo>
                  <a:pt x="944996" y="944995"/>
                </a:lnTo>
                <a:lnTo>
                  <a:pt x="0" y="944995"/>
                </a:lnTo>
                <a:lnTo>
                  <a:pt x="0" y="0"/>
                </a:lnTo>
                <a:close/>
              </a:path>
            </a:pathLst>
          </a:custGeom>
          <a:blipFill>
            <a:blip r:embed="rId12"/>
            <a:stretch>
              <a:fillRect/>
            </a:stretch>
          </a:blipFill>
        </p:spPr>
        <p:txBody>
          <a:bodyPr/>
          <a:lstStyle/>
          <a:p>
            <a:endParaRPr lang="en-ID"/>
          </a:p>
        </p:txBody>
      </p:sp>
      <p:sp>
        <p:nvSpPr>
          <p:cNvPr id="23" name="Freeform 23"/>
          <p:cNvSpPr/>
          <p:nvPr/>
        </p:nvSpPr>
        <p:spPr>
          <a:xfrm>
            <a:off x="4940620" y="142719"/>
            <a:ext cx="1960146" cy="783318"/>
          </a:xfrm>
          <a:custGeom>
            <a:avLst/>
            <a:gdLst/>
            <a:ahLst/>
            <a:cxnLst/>
            <a:rect l="l" t="t" r="r" b="b"/>
            <a:pathLst>
              <a:path w="1960146" h="783318">
                <a:moveTo>
                  <a:pt x="0" y="0"/>
                </a:moveTo>
                <a:lnTo>
                  <a:pt x="1960146" y="0"/>
                </a:lnTo>
                <a:lnTo>
                  <a:pt x="1960146" y="783318"/>
                </a:lnTo>
                <a:lnTo>
                  <a:pt x="0" y="783318"/>
                </a:lnTo>
                <a:lnTo>
                  <a:pt x="0" y="0"/>
                </a:lnTo>
                <a:close/>
              </a:path>
            </a:pathLst>
          </a:custGeom>
          <a:blipFill>
            <a:blip r:embed="rId13"/>
            <a:stretch>
              <a:fillRect/>
            </a:stretch>
          </a:blipFill>
        </p:spPr>
        <p:txBody>
          <a:bodyPr/>
          <a:lstStyle/>
          <a:p>
            <a:endParaRPr lang="en-ID"/>
          </a:p>
        </p:txBody>
      </p:sp>
      <p:sp>
        <p:nvSpPr>
          <p:cNvPr id="24" name="Freeform 24"/>
          <p:cNvSpPr/>
          <p:nvPr/>
        </p:nvSpPr>
        <p:spPr>
          <a:xfrm>
            <a:off x="7107439" y="267831"/>
            <a:ext cx="1224234" cy="578451"/>
          </a:xfrm>
          <a:custGeom>
            <a:avLst/>
            <a:gdLst/>
            <a:ahLst/>
            <a:cxnLst/>
            <a:rect l="l" t="t" r="r" b="b"/>
            <a:pathLst>
              <a:path w="1224234" h="578451">
                <a:moveTo>
                  <a:pt x="0" y="0"/>
                </a:moveTo>
                <a:lnTo>
                  <a:pt x="1224235" y="0"/>
                </a:lnTo>
                <a:lnTo>
                  <a:pt x="1224235" y="578450"/>
                </a:lnTo>
                <a:lnTo>
                  <a:pt x="0" y="578450"/>
                </a:lnTo>
                <a:lnTo>
                  <a:pt x="0" y="0"/>
                </a:lnTo>
                <a:close/>
              </a:path>
            </a:pathLst>
          </a:custGeom>
          <a:blipFill>
            <a:blip r:embed="rId14"/>
            <a:stretch>
              <a:fillRect/>
            </a:stretch>
          </a:blipFill>
        </p:spPr>
        <p:txBody>
          <a:bodyPr/>
          <a:lstStyle/>
          <a:p>
            <a:endParaRPr lang="en-ID"/>
          </a:p>
        </p:txBody>
      </p:sp>
      <p:sp>
        <p:nvSpPr>
          <p:cNvPr id="25" name="Freeform 25"/>
          <p:cNvSpPr/>
          <p:nvPr/>
        </p:nvSpPr>
        <p:spPr>
          <a:xfrm>
            <a:off x="8541224" y="142719"/>
            <a:ext cx="2200768" cy="844619"/>
          </a:xfrm>
          <a:custGeom>
            <a:avLst/>
            <a:gdLst/>
            <a:ahLst/>
            <a:cxnLst/>
            <a:rect l="l" t="t" r="r" b="b"/>
            <a:pathLst>
              <a:path w="2200768" h="844619">
                <a:moveTo>
                  <a:pt x="0" y="0"/>
                </a:moveTo>
                <a:lnTo>
                  <a:pt x="2200767" y="0"/>
                </a:lnTo>
                <a:lnTo>
                  <a:pt x="2200767" y="844619"/>
                </a:lnTo>
                <a:lnTo>
                  <a:pt x="0" y="844619"/>
                </a:lnTo>
                <a:lnTo>
                  <a:pt x="0" y="0"/>
                </a:lnTo>
                <a:close/>
              </a:path>
            </a:pathLst>
          </a:custGeom>
          <a:blipFill>
            <a:blip r:embed="rId15"/>
            <a:stretch>
              <a:fillRect/>
            </a:stretch>
          </a:blipFill>
        </p:spPr>
        <p:txBody>
          <a:bodyPr/>
          <a:lstStyle/>
          <a:p>
            <a:endParaRPr lang="en-ID"/>
          </a:p>
        </p:txBody>
      </p:sp>
      <p:pic>
        <p:nvPicPr>
          <p:cNvPr id="27" name="Picture 26">
            <a:extLst>
              <a:ext uri="{FF2B5EF4-FFF2-40B4-BE49-F238E27FC236}">
                <a16:creationId xmlns:a16="http://schemas.microsoft.com/office/drawing/2014/main" id="{BDAD556C-8599-035D-CF7E-BB1BAFD52D0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53200" y="9105900"/>
            <a:ext cx="2486830" cy="9449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F0FF"/>
        </a:solidFill>
        <a:effectLst/>
      </p:bgPr>
    </p:bg>
    <p:spTree>
      <p:nvGrpSpPr>
        <p:cNvPr id="1" name=""/>
        <p:cNvGrpSpPr/>
        <p:nvPr/>
      </p:nvGrpSpPr>
      <p:grpSpPr>
        <a:xfrm>
          <a:off x="0" y="0"/>
          <a:ext cx="0" cy="0"/>
          <a:chOff x="0" y="0"/>
          <a:chExt cx="0" cy="0"/>
        </a:xfrm>
      </p:grpSpPr>
      <p:grpSp>
        <p:nvGrpSpPr>
          <p:cNvPr id="2" name="Group 2"/>
          <p:cNvGrpSpPr/>
          <p:nvPr/>
        </p:nvGrpSpPr>
        <p:grpSpPr>
          <a:xfrm>
            <a:off x="-1666950" y="1324400"/>
            <a:ext cx="10749819" cy="1804552"/>
            <a:chOff x="0" y="0"/>
            <a:chExt cx="2831228" cy="475273"/>
          </a:xfrm>
        </p:grpSpPr>
        <p:sp>
          <p:nvSpPr>
            <p:cNvPr id="3" name="Freeform 3"/>
            <p:cNvSpPr/>
            <p:nvPr/>
          </p:nvSpPr>
          <p:spPr>
            <a:xfrm>
              <a:off x="0" y="0"/>
              <a:ext cx="2831228" cy="475273"/>
            </a:xfrm>
            <a:custGeom>
              <a:avLst/>
              <a:gdLst/>
              <a:ahLst/>
              <a:cxnLst/>
              <a:rect l="l" t="t" r="r" b="b"/>
              <a:pathLst>
                <a:path w="2831228" h="475273">
                  <a:moveTo>
                    <a:pt x="0" y="0"/>
                  </a:moveTo>
                  <a:lnTo>
                    <a:pt x="2831228" y="0"/>
                  </a:lnTo>
                  <a:lnTo>
                    <a:pt x="2831228" y="475273"/>
                  </a:lnTo>
                  <a:lnTo>
                    <a:pt x="0" y="475273"/>
                  </a:lnTo>
                  <a:lnTo>
                    <a:pt x="0" y="0"/>
                  </a:lnTo>
                </a:path>
              </a:pathLst>
            </a:custGeom>
            <a:solidFill>
              <a:srgbClr val="272B64"/>
            </a:solidFill>
          </p:spPr>
          <p:txBody>
            <a:bodyPr/>
            <a:lstStyle/>
            <a:p>
              <a:endParaRPr lang="en-ID"/>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grpSp>
        <p:nvGrpSpPr>
          <p:cNvPr id="5" name="Group 5"/>
          <p:cNvGrpSpPr/>
          <p:nvPr/>
        </p:nvGrpSpPr>
        <p:grpSpPr>
          <a:xfrm>
            <a:off x="1112395" y="1324400"/>
            <a:ext cx="6216757" cy="7638200"/>
            <a:chOff x="0" y="0"/>
            <a:chExt cx="8289009" cy="10184267"/>
          </a:xfrm>
        </p:grpSpPr>
        <p:pic>
          <p:nvPicPr>
            <p:cNvPr id="6" name="Picture 6"/>
            <p:cNvPicPr>
              <a:picLocks noChangeAspect="1"/>
            </p:cNvPicPr>
            <p:nvPr/>
          </p:nvPicPr>
          <p:blipFill>
            <a:blip r:embed="rId2"/>
            <a:srcRect l="16429" r="37856"/>
            <a:stretch>
              <a:fillRect/>
            </a:stretch>
          </p:blipFill>
          <p:spPr>
            <a:xfrm>
              <a:off x="0" y="0"/>
              <a:ext cx="8289009" cy="10184267"/>
            </a:xfrm>
            <a:prstGeom prst="rect">
              <a:avLst/>
            </a:prstGeom>
          </p:spPr>
        </p:pic>
      </p:grpSp>
      <p:sp>
        <p:nvSpPr>
          <p:cNvPr id="7" name="TextBox 7"/>
          <p:cNvSpPr txBox="1"/>
          <p:nvPr/>
        </p:nvSpPr>
        <p:spPr>
          <a:xfrm>
            <a:off x="9144000" y="3108160"/>
            <a:ext cx="5930827" cy="863160"/>
          </a:xfrm>
          <a:prstGeom prst="rect">
            <a:avLst/>
          </a:prstGeom>
        </p:spPr>
        <p:txBody>
          <a:bodyPr lIns="0" tIns="0" rIns="0" bIns="0" rtlCol="0" anchor="t">
            <a:spAutoFit/>
          </a:bodyPr>
          <a:lstStyle/>
          <a:p>
            <a:pPr>
              <a:lnSpc>
                <a:spcPts val="6993"/>
              </a:lnSpc>
              <a:spcBef>
                <a:spcPct val="0"/>
              </a:spcBef>
            </a:pPr>
            <a:r>
              <a:rPr lang="en-US" sz="4995">
                <a:solidFill>
                  <a:srgbClr val="272B64"/>
                </a:solidFill>
                <a:latin typeface="Raleway Bold"/>
              </a:rPr>
              <a:t>INTRODUCTION</a:t>
            </a:r>
          </a:p>
        </p:txBody>
      </p:sp>
      <p:sp>
        <p:nvSpPr>
          <p:cNvPr id="8" name="TextBox 8"/>
          <p:cNvSpPr txBox="1"/>
          <p:nvPr/>
        </p:nvSpPr>
        <p:spPr>
          <a:xfrm>
            <a:off x="9144000" y="4068671"/>
            <a:ext cx="7850017" cy="2445434"/>
          </a:xfrm>
          <a:prstGeom prst="rect">
            <a:avLst/>
          </a:prstGeom>
        </p:spPr>
        <p:txBody>
          <a:bodyPr lIns="0" tIns="0" rIns="0" bIns="0" rtlCol="0" anchor="t">
            <a:spAutoFit/>
          </a:bodyPr>
          <a:lstStyle/>
          <a:p>
            <a:pPr algn="just">
              <a:lnSpc>
                <a:spcPts val="3287"/>
              </a:lnSpc>
              <a:spcBef>
                <a:spcPct val="0"/>
              </a:spcBef>
            </a:pPr>
            <a:r>
              <a:rPr lang="en-US" sz="2348">
                <a:solidFill>
                  <a:srgbClr val="272B64"/>
                </a:solidFill>
                <a:latin typeface="Raleway"/>
              </a:rPr>
              <a:t>Marketing agency is an agency engaged in marketing. This means that this company will help brand or business owners who need help in determining the right marketing strategy. There are several benefits that business owners can feel when using the services of this marketing agency.</a:t>
            </a:r>
          </a:p>
        </p:txBody>
      </p:sp>
      <p:sp>
        <p:nvSpPr>
          <p:cNvPr id="9" name="TextBox 9"/>
          <p:cNvSpPr txBox="1"/>
          <p:nvPr/>
        </p:nvSpPr>
        <p:spPr>
          <a:xfrm>
            <a:off x="9144000" y="6874123"/>
            <a:ext cx="6450307" cy="423344"/>
          </a:xfrm>
          <a:prstGeom prst="rect">
            <a:avLst/>
          </a:prstGeom>
        </p:spPr>
        <p:txBody>
          <a:bodyPr lIns="0" tIns="0" rIns="0" bIns="0" rtlCol="0" anchor="t">
            <a:spAutoFit/>
          </a:bodyPr>
          <a:lstStyle/>
          <a:p>
            <a:pPr>
              <a:lnSpc>
                <a:spcPts val="3441"/>
              </a:lnSpc>
              <a:spcBef>
                <a:spcPct val="0"/>
              </a:spcBef>
            </a:pPr>
            <a:r>
              <a:rPr lang="en-US" sz="2457">
                <a:solidFill>
                  <a:srgbClr val="272B64"/>
                </a:solidFill>
                <a:latin typeface="Raleway"/>
              </a:rPr>
              <a:t>www.reallygreatsite.com</a:t>
            </a:r>
          </a:p>
        </p:txBody>
      </p:sp>
      <p:grpSp>
        <p:nvGrpSpPr>
          <p:cNvPr id="10" name="Group 10"/>
          <p:cNvGrpSpPr/>
          <p:nvPr/>
        </p:nvGrpSpPr>
        <p:grpSpPr>
          <a:xfrm>
            <a:off x="10966104" y="9258300"/>
            <a:ext cx="10749819" cy="2100252"/>
            <a:chOff x="0" y="0"/>
            <a:chExt cx="2831228" cy="553153"/>
          </a:xfrm>
        </p:grpSpPr>
        <p:sp>
          <p:nvSpPr>
            <p:cNvPr id="11" name="Freeform 11"/>
            <p:cNvSpPr/>
            <p:nvPr/>
          </p:nvSpPr>
          <p:spPr>
            <a:xfrm>
              <a:off x="0" y="0"/>
              <a:ext cx="2831228" cy="553153"/>
            </a:xfrm>
            <a:custGeom>
              <a:avLst/>
              <a:gdLst/>
              <a:ahLst/>
              <a:cxnLst/>
              <a:rect l="l" t="t" r="r" b="b"/>
              <a:pathLst>
                <a:path w="2831228" h="553153">
                  <a:moveTo>
                    <a:pt x="0" y="0"/>
                  </a:moveTo>
                  <a:lnTo>
                    <a:pt x="2831228" y="0"/>
                  </a:lnTo>
                  <a:lnTo>
                    <a:pt x="2831228" y="553153"/>
                  </a:lnTo>
                  <a:lnTo>
                    <a:pt x="0" y="553153"/>
                  </a:lnTo>
                  <a:lnTo>
                    <a:pt x="0" y="0"/>
                  </a:lnTo>
                </a:path>
              </a:pathLst>
            </a:custGeom>
            <a:solidFill>
              <a:srgbClr val="272B64"/>
            </a:solidFill>
          </p:spPr>
          <p:txBody>
            <a:bodyPr/>
            <a:lstStyle/>
            <a:p>
              <a:endParaRPr lang="en-ID"/>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sp>
        <p:nvSpPr>
          <p:cNvPr id="13" name="Freeform 13"/>
          <p:cNvSpPr/>
          <p:nvPr/>
        </p:nvSpPr>
        <p:spPr>
          <a:xfrm>
            <a:off x="15336761" y="1028700"/>
            <a:ext cx="2008504" cy="1099200"/>
          </a:xfrm>
          <a:custGeom>
            <a:avLst/>
            <a:gdLst/>
            <a:ahLst/>
            <a:cxnLst/>
            <a:rect l="l" t="t" r="r" b="b"/>
            <a:pathLst>
              <a:path w="2008504" h="1099200">
                <a:moveTo>
                  <a:pt x="0" y="0"/>
                </a:moveTo>
                <a:lnTo>
                  <a:pt x="2008505" y="0"/>
                </a:lnTo>
                <a:lnTo>
                  <a:pt x="2008505" y="1099200"/>
                </a:lnTo>
                <a:lnTo>
                  <a:pt x="0" y="1099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14" name="Freeform 14"/>
          <p:cNvSpPr/>
          <p:nvPr/>
        </p:nvSpPr>
        <p:spPr>
          <a:xfrm>
            <a:off x="355753" y="9144827"/>
            <a:ext cx="856772" cy="900450"/>
          </a:xfrm>
          <a:custGeom>
            <a:avLst/>
            <a:gdLst/>
            <a:ahLst/>
            <a:cxnLst/>
            <a:rect l="l" t="t" r="r" b="b"/>
            <a:pathLst>
              <a:path w="856772" h="900450">
                <a:moveTo>
                  <a:pt x="0" y="0"/>
                </a:moveTo>
                <a:lnTo>
                  <a:pt x="856772" y="0"/>
                </a:lnTo>
                <a:lnTo>
                  <a:pt x="856772" y="900451"/>
                </a:lnTo>
                <a:lnTo>
                  <a:pt x="0" y="900451"/>
                </a:lnTo>
                <a:lnTo>
                  <a:pt x="0" y="0"/>
                </a:lnTo>
                <a:close/>
              </a:path>
            </a:pathLst>
          </a:custGeom>
          <a:blipFill>
            <a:blip r:embed="rId5"/>
            <a:stretch>
              <a:fillRect/>
            </a:stretch>
          </a:blipFill>
        </p:spPr>
        <p:txBody>
          <a:bodyPr/>
          <a:lstStyle/>
          <a:p>
            <a:endParaRPr lang="en-ID"/>
          </a:p>
        </p:txBody>
      </p:sp>
      <p:sp>
        <p:nvSpPr>
          <p:cNvPr id="15" name="Freeform 15"/>
          <p:cNvSpPr/>
          <p:nvPr/>
        </p:nvSpPr>
        <p:spPr>
          <a:xfrm>
            <a:off x="1387886" y="9185970"/>
            <a:ext cx="923423" cy="906933"/>
          </a:xfrm>
          <a:custGeom>
            <a:avLst/>
            <a:gdLst/>
            <a:ahLst/>
            <a:cxnLst/>
            <a:rect l="l" t="t" r="r" b="b"/>
            <a:pathLst>
              <a:path w="923423" h="906933">
                <a:moveTo>
                  <a:pt x="0" y="0"/>
                </a:moveTo>
                <a:lnTo>
                  <a:pt x="923423" y="0"/>
                </a:lnTo>
                <a:lnTo>
                  <a:pt x="923423" y="906933"/>
                </a:lnTo>
                <a:lnTo>
                  <a:pt x="0" y="906933"/>
                </a:lnTo>
                <a:lnTo>
                  <a:pt x="0" y="0"/>
                </a:lnTo>
                <a:close/>
              </a:path>
            </a:pathLst>
          </a:custGeom>
          <a:blipFill>
            <a:blip r:embed="rId6"/>
            <a:stretch>
              <a:fillRect/>
            </a:stretch>
          </a:blipFill>
        </p:spPr>
        <p:txBody>
          <a:bodyPr/>
          <a:lstStyle/>
          <a:p>
            <a:endParaRPr lang="en-ID"/>
          </a:p>
        </p:txBody>
      </p:sp>
      <p:sp>
        <p:nvSpPr>
          <p:cNvPr id="16" name="Freeform 16"/>
          <p:cNvSpPr/>
          <p:nvPr/>
        </p:nvSpPr>
        <p:spPr>
          <a:xfrm>
            <a:off x="2368459" y="9281471"/>
            <a:ext cx="1257736" cy="782856"/>
          </a:xfrm>
          <a:custGeom>
            <a:avLst/>
            <a:gdLst/>
            <a:ahLst/>
            <a:cxnLst/>
            <a:rect l="l" t="t" r="r" b="b"/>
            <a:pathLst>
              <a:path w="1257736" h="782856">
                <a:moveTo>
                  <a:pt x="0" y="0"/>
                </a:moveTo>
                <a:lnTo>
                  <a:pt x="1257736" y="0"/>
                </a:lnTo>
                <a:lnTo>
                  <a:pt x="1257736" y="782857"/>
                </a:lnTo>
                <a:lnTo>
                  <a:pt x="0" y="782857"/>
                </a:lnTo>
                <a:lnTo>
                  <a:pt x="0" y="0"/>
                </a:lnTo>
                <a:close/>
              </a:path>
            </a:pathLst>
          </a:custGeom>
          <a:blipFill>
            <a:blip r:embed="rId7"/>
            <a:stretch>
              <a:fillRect/>
            </a:stretch>
          </a:blipFill>
        </p:spPr>
        <p:txBody>
          <a:bodyPr/>
          <a:lstStyle/>
          <a:p>
            <a:endParaRPr lang="en-ID"/>
          </a:p>
        </p:txBody>
      </p:sp>
      <p:sp>
        <p:nvSpPr>
          <p:cNvPr id="17" name="Freeform 17"/>
          <p:cNvSpPr/>
          <p:nvPr/>
        </p:nvSpPr>
        <p:spPr>
          <a:xfrm>
            <a:off x="3797645" y="9176445"/>
            <a:ext cx="924181" cy="944995"/>
          </a:xfrm>
          <a:custGeom>
            <a:avLst/>
            <a:gdLst/>
            <a:ahLst/>
            <a:cxnLst/>
            <a:rect l="l" t="t" r="r" b="b"/>
            <a:pathLst>
              <a:path w="924181" h="944995">
                <a:moveTo>
                  <a:pt x="0" y="0"/>
                </a:moveTo>
                <a:lnTo>
                  <a:pt x="924181" y="0"/>
                </a:lnTo>
                <a:lnTo>
                  <a:pt x="924181" y="944995"/>
                </a:lnTo>
                <a:lnTo>
                  <a:pt x="0" y="944995"/>
                </a:lnTo>
                <a:lnTo>
                  <a:pt x="0" y="0"/>
                </a:lnTo>
                <a:close/>
              </a:path>
            </a:pathLst>
          </a:custGeom>
          <a:blipFill>
            <a:blip r:embed="rId8"/>
            <a:stretch>
              <a:fillRect/>
            </a:stretch>
          </a:blipFill>
        </p:spPr>
        <p:txBody>
          <a:bodyPr/>
          <a:lstStyle/>
          <a:p>
            <a:endParaRPr lang="en-ID"/>
          </a:p>
        </p:txBody>
      </p:sp>
      <p:sp>
        <p:nvSpPr>
          <p:cNvPr id="18" name="Freeform 18"/>
          <p:cNvSpPr/>
          <p:nvPr/>
        </p:nvSpPr>
        <p:spPr>
          <a:xfrm>
            <a:off x="4908480" y="9154352"/>
            <a:ext cx="944995" cy="944995"/>
          </a:xfrm>
          <a:custGeom>
            <a:avLst/>
            <a:gdLst/>
            <a:ahLst/>
            <a:cxnLst/>
            <a:rect l="l" t="t" r="r" b="b"/>
            <a:pathLst>
              <a:path w="944995" h="944995">
                <a:moveTo>
                  <a:pt x="0" y="0"/>
                </a:moveTo>
                <a:lnTo>
                  <a:pt x="944996" y="0"/>
                </a:lnTo>
                <a:lnTo>
                  <a:pt x="944996" y="944996"/>
                </a:lnTo>
                <a:lnTo>
                  <a:pt x="0" y="944996"/>
                </a:lnTo>
                <a:lnTo>
                  <a:pt x="0" y="0"/>
                </a:lnTo>
                <a:close/>
              </a:path>
            </a:pathLst>
          </a:custGeom>
          <a:blipFill>
            <a:blip r:embed="rId9"/>
            <a:stretch>
              <a:fillRect/>
            </a:stretch>
          </a:blipFill>
        </p:spPr>
        <p:txBody>
          <a:bodyPr/>
          <a:lstStyle/>
          <a:p>
            <a:endParaRPr lang="en-ID"/>
          </a:p>
        </p:txBody>
      </p:sp>
      <p:sp>
        <p:nvSpPr>
          <p:cNvPr id="19" name="Freeform 19"/>
          <p:cNvSpPr/>
          <p:nvPr/>
        </p:nvSpPr>
        <p:spPr>
          <a:xfrm>
            <a:off x="156059" y="165397"/>
            <a:ext cx="861817" cy="783318"/>
          </a:xfrm>
          <a:custGeom>
            <a:avLst/>
            <a:gdLst/>
            <a:ahLst/>
            <a:cxnLst/>
            <a:rect l="l" t="t" r="r" b="b"/>
            <a:pathLst>
              <a:path w="861817" h="783318">
                <a:moveTo>
                  <a:pt x="0" y="0"/>
                </a:moveTo>
                <a:lnTo>
                  <a:pt x="861817" y="0"/>
                </a:lnTo>
                <a:lnTo>
                  <a:pt x="861817" y="783318"/>
                </a:lnTo>
                <a:lnTo>
                  <a:pt x="0" y="783318"/>
                </a:lnTo>
                <a:lnTo>
                  <a:pt x="0" y="0"/>
                </a:lnTo>
                <a:close/>
              </a:path>
            </a:pathLst>
          </a:custGeom>
          <a:blipFill>
            <a:blip r:embed="rId10"/>
            <a:stretch>
              <a:fillRect/>
            </a:stretch>
          </a:blipFill>
        </p:spPr>
        <p:txBody>
          <a:bodyPr/>
          <a:lstStyle/>
          <a:p>
            <a:endParaRPr lang="en-ID"/>
          </a:p>
        </p:txBody>
      </p:sp>
      <p:sp>
        <p:nvSpPr>
          <p:cNvPr id="20" name="TextBox 20"/>
          <p:cNvSpPr txBox="1"/>
          <p:nvPr/>
        </p:nvSpPr>
        <p:spPr>
          <a:xfrm>
            <a:off x="1969645" y="368620"/>
            <a:ext cx="1693990" cy="414973"/>
          </a:xfrm>
          <a:prstGeom prst="rect">
            <a:avLst/>
          </a:prstGeom>
        </p:spPr>
        <p:txBody>
          <a:bodyPr lIns="0" tIns="0" rIns="0" bIns="0" rtlCol="0" anchor="t">
            <a:spAutoFit/>
          </a:bodyPr>
          <a:lstStyle/>
          <a:p>
            <a:pPr>
              <a:lnSpc>
                <a:spcPts val="1679"/>
              </a:lnSpc>
            </a:pPr>
            <a:r>
              <a:rPr lang="en-US" sz="1199">
                <a:solidFill>
                  <a:srgbClr val="B5141C"/>
                </a:solidFill>
                <a:latin typeface="Open Sans Bold"/>
              </a:rPr>
              <a:t>FAKULTAS HUKUM</a:t>
            </a:r>
          </a:p>
          <a:p>
            <a:pPr>
              <a:lnSpc>
                <a:spcPts val="1679"/>
              </a:lnSpc>
            </a:pPr>
            <a:r>
              <a:rPr lang="en-US" sz="1199">
                <a:solidFill>
                  <a:srgbClr val="B5141C"/>
                </a:solidFill>
                <a:latin typeface="Open Sans Bold"/>
              </a:rPr>
              <a:t>UNIVERSITAS TRISAKTI</a:t>
            </a:r>
          </a:p>
        </p:txBody>
      </p:sp>
      <p:sp>
        <p:nvSpPr>
          <p:cNvPr id="21" name="Freeform 21"/>
          <p:cNvSpPr/>
          <p:nvPr/>
        </p:nvSpPr>
        <p:spPr>
          <a:xfrm>
            <a:off x="1112395" y="120040"/>
            <a:ext cx="828675" cy="828675"/>
          </a:xfrm>
          <a:custGeom>
            <a:avLst/>
            <a:gdLst/>
            <a:ahLst/>
            <a:cxnLst/>
            <a:rect l="l" t="t" r="r" b="b"/>
            <a:pathLst>
              <a:path w="828675" h="828675">
                <a:moveTo>
                  <a:pt x="0" y="0"/>
                </a:moveTo>
                <a:lnTo>
                  <a:pt x="828675" y="0"/>
                </a:lnTo>
                <a:lnTo>
                  <a:pt x="828675" y="828675"/>
                </a:lnTo>
                <a:lnTo>
                  <a:pt x="0" y="828675"/>
                </a:lnTo>
                <a:lnTo>
                  <a:pt x="0" y="0"/>
                </a:lnTo>
                <a:close/>
              </a:path>
            </a:pathLst>
          </a:custGeom>
          <a:blipFill>
            <a:blip r:embed="rId11"/>
            <a:stretch>
              <a:fillRect/>
            </a:stretch>
          </a:blipFill>
        </p:spPr>
        <p:txBody>
          <a:bodyPr/>
          <a:lstStyle/>
          <a:p>
            <a:endParaRPr lang="en-ID"/>
          </a:p>
        </p:txBody>
      </p:sp>
      <p:sp>
        <p:nvSpPr>
          <p:cNvPr id="22" name="Freeform 22"/>
          <p:cNvSpPr/>
          <p:nvPr/>
        </p:nvSpPr>
        <p:spPr>
          <a:xfrm>
            <a:off x="3707960" y="190717"/>
            <a:ext cx="1185035" cy="687320"/>
          </a:xfrm>
          <a:custGeom>
            <a:avLst/>
            <a:gdLst/>
            <a:ahLst/>
            <a:cxnLst/>
            <a:rect l="l" t="t" r="r" b="b"/>
            <a:pathLst>
              <a:path w="1185035" h="687320">
                <a:moveTo>
                  <a:pt x="0" y="0"/>
                </a:moveTo>
                <a:lnTo>
                  <a:pt x="1185035" y="0"/>
                </a:lnTo>
                <a:lnTo>
                  <a:pt x="1185035" y="687321"/>
                </a:lnTo>
                <a:lnTo>
                  <a:pt x="0" y="687321"/>
                </a:lnTo>
                <a:lnTo>
                  <a:pt x="0" y="0"/>
                </a:lnTo>
                <a:close/>
              </a:path>
            </a:pathLst>
          </a:custGeom>
          <a:blipFill>
            <a:blip r:embed="rId12"/>
            <a:stretch>
              <a:fillRect/>
            </a:stretch>
          </a:blipFill>
        </p:spPr>
        <p:txBody>
          <a:bodyPr/>
          <a:lstStyle/>
          <a:p>
            <a:endParaRPr lang="en-ID"/>
          </a:p>
        </p:txBody>
      </p:sp>
      <p:sp>
        <p:nvSpPr>
          <p:cNvPr id="23" name="Freeform 23"/>
          <p:cNvSpPr/>
          <p:nvPr/>
        </p:nvSpPr>
        <p:spPr>
          <a:xfrm>
            <a:off x="8541224" y="142719"/>
            <a:ext cx="2200768" cy="844619"/>
          </a:xfrm>
          <a:custGeom>
            <a:avLst/>
            <a:gdLst/>
            <a:ahLst/>
            <a:cxnLst/>
            <a:rect l="l" t="t" r="r" b="b"/>
            <a:pathLst>
              <a:path w="2200768" h="844619">
                <a:moveTo>
                  <a:pt x="0" y="0"/>
                </a:moveTo>
                <a:lnTo>
                  <a:pt x="2200767" y="0"/>
                </a:lnTo>
                <a:lnTo>
                  <a:pt x="2200767" y="844619"/>
                </a:lnTo>
                <a:lnTo>
                  <a:pt x="0" y="844619"/>
                </a:lnTo>
                <a:lnTo>
                  <a:pt x="0" y="0"/>
                </a:lnTo>
                <a:close/>
              </a:path>
            </a:pathLst>
          </a:custGeom>
          <a:blipFill>
            <a:blip r:embed="rId13"/>
            <a:stretch>
              <a:fillRect/>
            </a:stretch>
          </a:blipFill>
        </p:spPr>
        <p:txBody>
          <a:bodyPr/>
          <a:lstStyle/>
          <a:p>
            <a:endParaRPr lang="en-ID"/>
          </a:p>
        </p:txBody>
      </p:sp>
      <p:sp>
        <p:nvSpPr>
          <p:cNvPr id="24" name="Freeform 24"/>
          <p:cNvSpPr/>
          <p:nvPr/>
        </p:nvSpPr>
        <p:spPr>
          <a:xfrm>
            <a:off x="7107439" y="267831"/>
            <a:ext cx="1224234" cy="578451"/>
          </a:xfrm>
          <a:custGeom>
            <a:avLst/>
            <a:gdLst/>
            <a:ahLst/>
            <a:cxnLst/>
            <a:rect l="l" t="t" r="r" b="b"/>
            <a:pathLst>
              <a:path w="1224234" h="578451">
                <a:moveTo>
                  <a:pt x="0" y="0"/>
                </a:moveTo>
                <a:lnTo>
                  <a:pt x="1224235" y="0"/>
                </a:lnTo>
                <a:lnTo>
                  <a:pt x="1224235" y="578450"/>
                </a:lnTo>
                <a:lnTo>
                  <a:pt x="0" y="578450"/>
                </a:lnTo>
                <a:lnTo>
                  <a:pt x="0" y="0"/>
                </a:lnTo>
                <a:close/>
              </a:path>
            </a:pathLst>
          </a:custGeom>
          <a:blipFill>
            <a:blip r:embed="rId14"/>
            <a:stretch>
              <a:fillRect/>
            </a:stretch>
          </a:blipFill>
        </p:spPr>
        <p:txBody>
          <a:bodyPr/>
          <a:lstStyle/>
          <a:p>
            <a:endParaRPr lang="en-ID"/>
          </a:p>
        </p:txBody>
      </p:sp>
      <p:sp>
        <p:nvSpPr>
          <p:cNvPr id="25" name="Freeform 25"/>
          <p:cNvSpPr/>
          <p:nvPr/>
        </p:nvSpPr>
        <p:spPr>
          <a:xfrm>
            <a:off x="4940620" y="142719"/>
            <a:ext cx="1960146" cy="783318"/>
          </a:xfrm>
          <a:custGeom>
            <a:avLst/>
            <a:gdLst/>
            <a:ahLst/>
            <a:cxnLst/>
            <a:rect l="l" t="t" r="r" b="b"/>
            <a:pathLst>
              <a:path w="1960146" h="783318">
                <a:moveTo>
                  <a:pt x="0" y="0"/>
                </a:moveTo>
                <a:lnTo>
                  <a:pt x="1960146" y="0"/>
                </a:lnTo>
                <a:lnTo>
                  <a:pt x="1960146" y="783318"/>
                </a:lnTo>
                <a:lnTo>
                  <a:pt x="0" y="783318"/>
                </a:lnTo>
                <a:lnTo>
                  <a:pt x="0" y="0"/>
                </a:lnTo>
                <a:close/>
              </a:path>
            </a:pathLst>
          </a:custGeom>
          <a:blipFill>
            <a:blip r:embed="rId15"/>
            <a:stretch>
              <a:fillRect/>
            </a:stretch>
          </a:blipFill>
        </p:spPr>
        <p:txBody>
          <a:bodyPr/>
          <a:lstStyle/>
          <a:p>
            <a:endParaRPr lang="en-ID"/>
          </a:p>
        </p:txBody>
      </p:sp>
      <p:pic>
        <p:nvPicPr>
          <p:cNvPr id="26" name="Picture 25">
            <a:extLst>
              <a:ext uri="{FF2B5EF4-FFF2-40B4-BE49-F238E27FC236}">
                <a16:creationId xmlns:a16="http://schemas.microsoft.com/office/drawing/2014/main" id="{454E085D-93E5-8B20-586F-504C5A73937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9800" y="9151505"/>
            <a:ext cx="2486830" cy="9449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F0FF"/>
        </a:solidFill>
        <a:effectLst/>
      </p:bgPr>
    </p:bg>
    <p:spTree>
      <p:nvGrpSpPr>
        <p:cNvPr id="1" name=""/>
        <p:cNvGrpSpPr/>
        <p:nvPr/>
      </p:nvGrpSpPr>
      <p:grpSpPr>
        <a:xfrm>
          <a:off x="0" y="0"/>
          <a:ext cx="0" cy="0"/>
          <a:chOff x="0" y="0"/>
          <a:chExt cx="0" cy="0"/>
        </a:xfrm>
      </p:grpSpPr>
      <p:grpSp>
        <p:nvGrpSpPr>
          <p:cNvPr id="2" name="Group 2"/>
          <p:cNvGrpSpPr/>
          <p:nvPr/>
        </p:nvGrpSpPr>
        <p:grpSpPr>
          <a:xfrm>
            <a:off x="-1666950" y="1324400"/>
            <a:ext cx="10749819" cy="1804552"/>
            <a:chOff x="0" y="0"/>
            <a:chExt cx="2831228" cy="475273"/>
          </a:xfrm>
        </p:grpSpPr>
        <p:sp>
          <p:nvSpPr>
            <p:cNvPr id="3" name="Freeform 3"/>
            <p:cNvSpPr/>
            <p:nvPr/>
          </p:nvSpPr>
          <p:spPr>
            <a:xfrm>
              <a:off x="0" y="0"/>
              <a:ext cx="2831228" cy="475273"/>
            </a:xfrm>
            <a:custGeom>
              <a:avLst/>
              <a:gdLst/>
              <a:ahLst/>
              <a:cxnLst/>
              <a:rect l="l" t="t" r="r" b="b"/>
              <a:pathLst>
                <a:path w="2831228" h="475273">
                  <a:moveTo>
                    <a:pt x="0" y="0"/>
                  </a:moveTo>
                  <a:lnTo>
                    <a:pt x="2831228" y="0"/>
                  </a:lnTo>
                  <a:lnTo>
                    <a:pt x="2831228" y="475273"/>
                  </a:lnTo>
                  <a:lnTo>
                    <a:pt x="0" y="475273"/>
                  </a:lnTo>
                  <a:lnTo>
                    <a:pt x="0" y="0"/>
                  </a:lnTo>
                </a:path>
              </a:pathLst>
            </a:custGeom>
            <a:solidFill>
              <a:srgbClr val="272B64"/>
            </a:solidFill>
          </p:spPr>
          <p:txBody>
            <a:bodyPr/>
            <a:lstStyle/>
            <a:p>
              <a:endParaRPr lang="en-ID"/>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grpSp>
        <p:nvGrpSpPr>
          <p:cNvPr id="5" name="Group 5"/>
          <p:cNvGrpSpPr/>
          <p:nvPr/>
        </p:nvGrpSpPr>
        <p:grpSpPr>
          <a:xfrm>
            <a:off x="1112395" y="1324400"/>
            <a:ext cx="6216757" cy="7638200"/>
            <a:chOff x="0" y="0"/>
            <a:chExt cx="8289009" cy="10184267"/>
          </a:xfrm>
        </p:grpSpPr>
        <p:pic>
          <p:nvPicPr>
            <p:cNvPr id="6" name="Picture 6"/>
            <p:cNvPicPr>
              <a:picLocks noChangeAspect="1"/>
            </p:cNvPicPr>
            <p:nvPr/>
          </p:nvPicPr>
          <p:blipFill>
            <a:blip r:embed="rId2"/>
            <a:srcRect l="16429" r="37856"/>
            <a:stretch>
              <a:fillRect/>
            </a:stretch>
          </p:blipFill>
          <p:spPr>
            <a:xfrm>
              <a:off x="0" y="0"/>
              <a:ext cx="8289009" cy="10184267"/>
            </a:xfrm>
            <a:prstGeom prst="rect">
              <a:avLst/>
            </a:prstGeom>
          </p:spPr>
        </p:pic>
      </p:grpSp>
      <p:sp>
        <p:nvSpPr>
          <p:cNvPr id="7" name="TextBox 7"/>
          <p:cNvSpPr txBox="1"/>
          <p:nvPr/>
        </p:nvSpPr>
        <p:spPr>
          <a:xfrm>
            <a:off x="9144000" y="3108160"/>
            <a:ext cx="5930827" cy="863160"/>
          </a:xfrm>
          <a:prstGeom prst="rect">
            <a:avLst/>
          </a:prstGeom>
        </p:spPr>
        <p:txBody>
          <a:bodyPr lIns="0" tIns="0" rIns="0" bIns="0" rtlCol="0" anchor="t">
            <a:spAutoFit/>
          </a:bodyPr>
          <a:lstStyle/>
          <a:p>
            <a:pPr>
              <a:lnSpc>
                <a:spcPts val="6993"/>
              </a:lnSpc>
              <a:spcBef>
                <a:spcPct val="0"/>
              </a:spcBef>
            </a:pPr>
            <a:r>
              <a:rPr lang="en-US" sz="4995">
                <a:solidFill>
                  <a:srgbClr val="272B64"/>
                </a:solidFill>
                <a:latin typeface="Raleway Bold"/>
              </a:rPr>
              <a:t>INTRODUCTION</a:t>
            </a:r>
          </a:p>
        </p:txBody>
      </p:sp>
      <p:sp>
        <p:nvSpPr>
          <p:cNvPr id="8" name="TextBox 8"/>
          <p:cNvSpPr txBox="1"/>
          <p:nvPr/>
        </p:nvSpPr>
        <p:spPr>
          <a:xfrm>
            <a:off x="9144000" y="4068671"/>
            <a:ext cx="7850017" cy="2445434"/>
          </a:xfrm>
          <a:prstGeom prst="rect">
            <a:avLst/>
          </a:prstGeom>
        </p:spPr>
        <p:txBody>
          <a:bodyPr lIns="0" tIns="0" rIns="0" bIns="0" rtlCol="0" anchor="t">
            <a:spAutoFit/>
          </a:bodyPr>
          <a:lstStyle/>
          <a:p>
            <a:pPr algn="just">
              <a:lnSpc>
                <a:spcPts val="3287"/>
              </a:lnSpc>
              <a:spcBef>
                <a:spcPct val="0"/>
              </a:spcBef>
            </a:pPr>
            <a:r>
              <a:rPr lang="en-US" sz="2348">
                <a:solidFill>
                  <a:srgbClr val="272B64"/>
                </a:solidFill>
                <a:latin typeface="Raleway"/>
              </a:rPr>
              <a:t>Marketing agency is an agency engaged in marketing. This means that this company will help brand or business owners who need help in determining the right marketing strategy. There are several benefits that business owners can feel when using the services of this marketing agency.</a:t>
            </a:r>
          </a:p>
        </p:txBody>
      </p:sp>
      <p:sp>
        <p:nvSpPr>
          <p:cNvPr id="9" name="TextBox 9"/>
          <p:cNvSpPr txBox="1"/>
          <p:nvPr/>
        </p:nvSpPr>
        <p:spPr>
          <a:xfrm>
            <a:off x="9144000" y="6874123"/>
            <a:ext cx="6450307" cy="423344"/>
          </a:xfrm>
          <a:prstGeom prst="rect">
            <a:avLst/>
          </a:prstGeom>
        </p:spPr>
        <p:txBody>
          <a:bodyPr lIns="0" tIns="0" rIns="0" bIns="0" rtlCol="0" anchor="t">
            <a:spAutoFit/>
          </a:bodyPr>
          <a:lstStyle/>
          <a:p>
            <a:pPr>
              <a:lnSpc>
                <a:spcPts val="3441"/>
              </a:lnSpc>
              <a:spcBef>
                <a:spcPct val="0"/>
              </a:spcBef>
            </a:pPr>
            <a:r>
              <a:rPr lang="en-US" sz="2457">
                <a:solidFill>
                  <a:srgbClr val="272B64"/>
                </a:solidFill>
                <a:latin typeface="Raleway"/>
              </a:rPr>
              <a:t>www.reallygreatsite.com</a:t>
            </a:r>
          </a:p>
        </p:txBody>
      </p:sp>
      <p:grpSp>
        <p:nvGrpSpPr>
          <p:cNvPr id="10" name="Group 10"/>
          <p:cNvGrpSpPr/>
          <p:nvPr/>
        </p:nvGrpSpPr>
        <p:grpSpPr>
          <a:xfrm>
            <a:off x="10966104" y="9258300"/>
            <a:ext cx="10749819" cy="2100252"/>
            <a:chOff x="0" y="0"/>
            <a:chExt cx="2831228" cy="553153"/>
          </a:xfrm>
        </p:grpSpPr>
        <p:sp>
          <p:nvSpPr>
            <p:cNvPr id="11" name="Freeform 11"/>
            <p:cNvSpPr/>
            <p:nvPr/>
          </p:nvSpPr>
          <p:spPr>
            <a:xfrm>
              <a:off x="0" y="0"/>
              <a:ext cx="2831228" cy="553153"/>
            </a:xfrm>
            <a:custGeom>
              <a:avLst/>
              <a:gdLst/>
              <a:ahLst/>
              <a:cxnLst/>
              <a:rect l="l" t="t" r="r" b="b"/>
              <a:pathLst>
                <a:path w="2831228" h="553153">
                  <a:moveTo>
                    <a:pt x="0" y="0"/>
                  </a:moveTo>
                  <a:lnTo>
                    <a:pt x="2831228" y="0"/>
                  </a:lnTo>
                  <a:lnTo>
                    <a:pt x="2831228" y="553153"/>
                  </a:lnTo>
                  <a:lnTo>
                    <a:pt x="0" y="553153"/>
                  </a:lnTo>
                  <a:lnTo>
                    <a:pt x="0" y="0"/>
                  </a:lnTo>
                </a:path>
              </a:pathLst>
            </a:custGeom>
            <a:solidFill>
              <a:srgbClr val="272B64"/>
            </a:solidFill>
          </p:spPr>
          <p:txBody>
            <a:bodyPr/>
            <a:lstStyle/>
            <a:p>
              <a:endParaRPr lang="en-ID"/>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sp>
        <p:nvSpPr>
          <p:cNvPr id="13" name="Freeform 13"/>
          <p:cNvSpPr/>
          <p:nvPr/>
        </p:nvSpPr>
        <p:spPr>
          <a:xfrm>
            <a:off x="15336761" y="1028700"/>
            <a:ext cx="2008504" cy="1099200"/>
          </a:xfrm>
          <a:custGeom>
            <a:avLst/>
            <a:gdLst/>
            <a:ahLst/>
            <a:cxnLst/>
            <a:rect l="l" t="t" r="r" b="b"/>
            <a:pathLst>
              <a:path w="2008504" h="1099200">
                <a:moveTo>
                  <a:pt x="0" y="0"/>
                </a:moveTo>
                <a:lnTo>
                  <a:pt x="2008505" y="0"/>
                </a:lnTo>
                <a:lnTo>
                  <a:pt x="2008505" y="1099200"/>
                </a:lnTo>
                <a:lnTo>
                  <a:pt x="0" y="1099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14" name="Freeform 14"/>
          <p:cNvSpPr/>
          <p:nvPr/>
        </p:nvSpPr>
        <p:spPr>
          <a:xfrm>
            <a:off x="355753" y="9144827"/>
            <a:ext cx="856772" cy="900450"/>
          </a:xfrm>
          <a:custGeom>
            <a:avLst/>
            <a:gdLst/>
            <a:ahLst/>
            <a:cxnLst/>
            <a:rect l="l" t="t" r="r" b="b"/>
            <a:pathLst>
              <a:path w="856772" h="900450">
                <a:moveTo>
                  <a:pt x="0" y="0"/>
                </a:moveTo>
                <a:lnTo>
                  <a:pt x="856772" y="0"/>
                </a:lnTo>
                <a:lnTo>
                  <a:pt x="856772" y="900451"/>
                </a:lnTo>
                <a:lnTo>
                  <a:pt x="0" y="900451"/>
                </a:lnTo>
                <a:lnTo>
                  <a:pt x="0" y="0"/>
                </a:lnTo>
                <a:close/>
              </a:path>
            </a:pathLst>
          </a:custGeom>
          <a:blipFill>
            <a:blip r:embed="rId5"/>
            <a:stretch>
              <a:fillRect/>
            </a:stretch>
          </a:blipFill>
        </p:spPr>
        <p:txBody>
          <a:bodyPr/>
          <a:lstStyle/>
          <a:p>
            <a:endParaRPr lang="en-ID"/>
          </a:p>
        </p:txBody>
      </p:sp>
      <p:sp>
        <p:nvSpPr>
          <p:cNvPr id="15" name="Freeform 15"/>
          <p:cNvSpPr/>
          <p:nvPr/>
        </p:nvSpPr>
        <p:spPr>
          <a:xfrm>
            <a:off x="1387886" y="9185970"/>
            <a:ext cx="923423" cy="906933"/>
          </a:xfrm>
          <a:custGeom>
            <a:avLst/>
            <a:gdLst/>
            <a:ahLst/>
            <a:cxnLst/>
            <a:rect l="l" t="t" r="r" b="b"/>
            <a:pathLst>
              <a:path w="923423" h="906933">
                <a:moveTo>
                  <a:pt x="0" y="0"/>
                </a:moveTo>
                <a:lnTo>
                  <a:pt x="923423" y="0"/>
                </a:lnTo>
                <a:lnTo>
                  <a:pt x="923423" y="906933"/>
                </a:lnTo>
                <a:lnTo>
                  <a:pt x="0" y="906933"/>
                </a:lnTo>
                <a:lnTo>
                  <a:pt x="0" y="0"/>
                </a:lnTo>
                <a:close/>
              </a:path>
            </a:pathLst>
          </a:custGeom>
          <a:blipFill>
            <a:blip r:embed="rId6"/>
            <a:stretch>
              <a:fillRect/>
            </a:stretch>
          </a:blipFill>
        </p:spPr>
        <p:txBody>
          <a:bodyPr/>
          <a:lstStyle/>
          <a:p>
            <a:endParaRPr lang="en-ID"/>
          </a:p>
        </p:txBody>
      </p:sp>
      <p:sp>
        <p:nvSpPr>
          <p:cNvPr id="16" name="Freeform 16"/>
          <p:cNvSpPr/>
          <p:nvPr/>
        </p:nvSpPr>
        <p:spPr>
          <a:xfrm>
            <a:off x="2368459" y="9281471"/>
            <a:ext cx="1257736" cy="782856"/>
          </a:xfrm>
          <a:custGeom>
            <a:avLst/>
            <a:gdLst/>
            <a:ahLst/>
            <a:cxnLst/>
            <a:rect l="l" t="t" r="r" b="b"/>
            <a:pathLst>
              <a:path w="1257736" h="782856">
                <a:moveTo>
                  <a:pt x="0" y="0"/>
                </a:moveTo>
                <a:lnTo>
                  <a:pt x="1257736" y="0"/>
                </a:lnTo>
                <a:lnTo>
                  <a:pt x="1257736" y="782857"/>
                </a:lnTo>
                <a:lnTo>
                  <a:pt x="0" y="782857"/>
                </a:lnTo>
                <a:lnTo>
                  <a:pt x="0" y="0"/>
                </a:lnTo>
                <a:close/>
              </a:path>
            </a:pathLst>
          </a:custGeom>
          <a:blipFill>
            <a:blip r:embed="rId7"/>
            <a:stretch>
              <a:fillRect/>
            </a:stretch>
          </a:blipFill>
        </p:spPr>
        <p:txBody>
          <a:bodyPr/>
          <a:lstStyle/>
          <a:p>
            <a:endParaRPr lang="en-ID"/>
          </a:p>
        </p:txBody>
      </p:sp>
      <p:sp>
        <p:nvSpPr>
          <p:cNvPr id="17" name="Freeform 17"/>
          <p:cNvSpPr/>
          <p:nvPr/>
        </p:nvSpPr>
        <p:spPr>
          <a:xfrm>
            <a:off x="3797645" y="9176445"/>
            <a:ext cx="924181" cy="944995"/>
          </a:xfrm>
          <a:custGeom>
            <a:avLst/>
            <a:gdLst/>
            <a:ahLst/>
            <a:cxnLst/>
            <a:rect l="l" t="t" r="r" b="b"/>
            <a:pathLst>
              <a:path w="924181" h="944995">
                <a:moveTo>
                  <a:pt x="0" y="0"/>
                </a:moveTo>
                <a:lnTo>
                  <a:pt x="924181" y="0"/>
                </a:lnTo>
                <a:lnTo>
                  <a:pt x="924181" y="944995"/>
                </a:lnTo>
                <a:lnTo>
                  <a:pt x="0" y="944995"/>
                </a:lnTo>
                <a:lnTo>
                  <a:pt x="0" y="0"/>
                </a:lnTo>
                <a:close/>
              </a:path>
            </a:pathLst>
          </a:custGeom>
          <a:blipFill>
            <a:blip r:embed="rId8"/>
            <a:stretch>
              <a:fillRect/>
            </a:stretch>
          </a:blipFill>
        </p:spPr>
        <p:txBody>
          <a:bodyPr/>
          <a:lstStyle/>
          <a:p>
            <a:endParaRPr lang="en-ID"/>
          </a:p>
        </p:txBody>
      </p:sp>
      <p:sp>
        <p:nvSpPr>
          <p:cNvPr id="18" name="Freeform 18"/>
          <p:cNvSpPr/>
          <p:nvPr/>
        </p:nvSpPr>
        <p:spPr>
          <a:xfrm>
            <a:off x="4908480" y="9154352"/>
            <a:ext cx="944995" cy="944995"/>
          </a:xfrm>
          <a:custGeom>
            <a:avLst/>
            <a:gdLst/>
            <a:ahLst/>
            <a:cxnLst/>
            <a:rect l="l" t="t" r="r" b="b"/>
            <a:pathLst>
              <a:path w="944995" h="944995">
                <a:moveTo>
                  <a:pt x="0" y="0"/>
                </a:moveTo>
                <a:lnTo>
                  <a:pt x="944996" y="0"/>
                </a:lnTo>
                <a:lnTo>
                  <a:pt x="944996" y="944996"/>
                </a:lnTo>
                <a:lnTo>
                  <a:pt x="0" y="944996"/>
                </a:lnTo>
                <a:lnTo>
                  <a:pt x="0" y="0"/>
                </a:lnTo>
                <a:close/>
              </a:path>
            </a:pathLst>
          </a:custGeom>
          <a:blipFill>
            <a:blip r:embed="rId9"/>
            <a:stretch>
              <a:fillRect/>
            </a:stretch>
          </a:blipFill>
        </p:spPr>
        <p:txBody>
          <a:bodyPr/>
          <a:lstStyle/>
          <a:p>
            <a:endParaRPr lang="en-ID"/>
          </a:p>
        </p:txBody>
      </p:sp>
      <p:sp>
        <p:nvSpPr>
          <p:cNvPr id="19" name="Freeform 19"/>
          <p:cNvSpPr/>
          <p:nvPr/>
        </p:nvSpPr>
        <p:spPr>
          <a:xfrm>
            <a:off x="156059" y="165397"/>
            <a:ext cx="861817" cy="783318"/>
          </a:xfrm>
          <a:custGeom>
            <a:avLst/>
            <a:gdLst/>
            <a:ahLst/>
            <a:cxnLst/>
            <a:rect l="l" t="t" r="r" b="b"/>
            <a:pathLst>
              <a:path w="861817" h="783318">
                <a:moveTo>
                  <a:pt x="0" y="0"/>
                </a:moveTo>
                <a:lnTo>
                  <a:pt x="861817" y="0"/>
                </a:lnTo>
                <a:lnTo>
                  <a:pt x="861817" y="783318"/>
                </a:lnTo>
                <a:lnTo>
                  <a:pt x="0" y="783318"/>
                </a:lnTo>
                <a:lnTo>
                  <a:pt x="0" y="0"/>
                </a:lnTo>
                <a:close/>
              </a:path>
            </a:pathLst>
          </a:custGeom>
          <a:blipFill>
            <a:blip r:embed="rId10"/>
            <a:stretch>
              <a:fillRect/>
            </a:stretch>
          </a:blipFill>
        </p:spPr>
        <p:txBody>
          <a:bodyPr/>
          <a:lstStyle/>
          <a:p>
            <a:endParaRPr lang="en-ID"/>
          </a:p>
        </p:txBody>
      </p:sp>
      <p:sp>
        <p:nvSpPr>
          <p:cNvPr id="20" name="TextBox 20"/>
          <p:cNvSpPr txBox="1"/>
          <p:nvPr/>
        </p:nvSpPr>
        <p:spPr>
          <a:xfrm>
            <a:off x="1969645" y="368620"/>
            <a:ext cx="1693990" cy="414973"/>
          </a:xfrm>
          <a:prstGeom prst="rect">
            <a:avLst/>
          </a:prstGeom>
        </p:spPr>
        <p:txBody>
          <a:bodyPr lIns="0" tIns="0" rIns="0" bIns="0" rtlCol="0" anchor="t">
            <a:spAutoFit/>
          </a:bodyPr>
          <a:lstStyle/>
          <a:p>
            <a:pPr>
              <a:lnSpc>
                <a:spcPts val="1679"/>
              </a:lnSpc>
            </a:pPr>
            <a:r>
              <a:rPr lang="en-US" sz="1199">
                <a:solidFill>
                  <a:srgbClr val="B5141C"/>
                </a:solidFill>
                <a:latin typeface="Open Sans Bold"/>
              </a:rPr>
              <a:t>FAKULTAS HUKUM</a:t>
            </a:r>
          </a:p>
          <a:p>
            <a:pPr>
              <a:lnSpc>
                <a:spcPts val="1679"/>
              </a:lnSpc>
            </a:pPr>
            <a:r>
              <a:rPr lang="en-US" sz="1199">
                <a:solidFill>
                  <a:srgbClr val="B5141C"/>
                </a:solidFill>
                <a:latin typeface="Open Sans Bold"/>
              </a:rPr>
              <a:t>UNIVERSITAS TRISAKTI</a:t>
            </a:r>
          </a:p>
        </p:txBody>
      </p:sp>
      <p:sp>
        <p:nvSpPr>
          <p:cNvPr id="21" name="Freeform 21"/>
          <p:cNvSpPr/>
          <p:nvPr/>
        </p:nvSpPr>
        <p:spPr>
          <a:xfrm>
            <a:off x="1112395" y="120040"/>
            <a:ext cx="828675" cy="828675"/>
          </a:xfrm>
          <a:custGeom>
            <a:avLst/>
            <a:gdLst/>
            <a:ahLst/>
            <a:cxnLst/>
            <a:rect l="l" t="t" r="r" b="b"/>
            <a:pathLst>
              <a:path w="828675" h="828675">
                <a:moveTo>
                  <a:pt x="0" y="0"/>
                </a:moveTo>
                <a:lnTo>
                  <a:pt x="828675" y="0"/>
                </a:lnTo>
                <a:lnTo>
                  <a:pt x="828675" y="828675"/>
                </a:lnTo>
                <a:lnTo>
                  <a:pt x="0" y="828675"/>
                </a:lnTo>
                <a:lnTo>
                  <a:pt x="0" y="0"/>
                </a:lnTo>
                <a:close/>
              </a:path>
            </a:pathLst>
          </a:custGeom>
          <a:blipFill>
            <a:blip r:embed="rId11"/>
            <a:stretch>
              <a:fillRect/>
            </a:stretch>
          </a:blipFill>
        </p:spPr>
        <p:txBody>
          <a:bodyPr/>
          <a:lstStyle/>
          <a:p>
            <a:endParaRPr lang="en-ID"/>
          </a:p>
        </p:txBody>
      </p:sp>
      <p:sp>
        <p:nvSpPr>
          <p:cNvPr id="22" name="Freeform 22"/>
          <p:cNvSpPr/>
          <p:nvPr/>
        </p:nvSpPr>
        <p:spPr>
          <a:xfrm>
            <a:off x="3707960" y="190717"/>
            <a:ext cx="1185035" cy="687320"/>
          </a:xfrm>
          <a:custGeom>
            <a:avLst/>
            <a:gdLst/>
            <a:ahLst/>
            <a:cxnLst/>
            <a:rect l="l" t="t" r="r" b="b"/>
            <a:pathLst>
              <a:path w="1185035" h="687320">
                <a:moveTo>
                  <a:pt x="0" y="0"/>
                </a:moveTo>
                <a:lnTo>
                  <a:pt x="1185035" y="0"/>
                </a:lnTo>
                <a:lnTo>
                  <a:pt x="1185035" y="687321"/>
                </a:lnTo>
                <a:lnTo>
                  <a:pt x="0" y="687321"/>
                </a:lnTo>
                <a:lnTo>
                  <a:pt x="0" y="0"/>
                </a:lnTo>
                <a:close/>
              </a:path>
            </a:pathLst>
          </a:custGeom>
          <a:blipFill>
            <a:blip r:embed="rId12"/>
            <a:stretch>
              <a:fillRect/>
            </a:stretch>
          </a:blipFill>
        </p:spPr>
        <p:txBody>
          <a:bodyPr/>
          <a:lstStyle/>
          <a:p>
            <a:endParaRPr lang="en-ID"/>
          </a:p>
        </p:txBody>
      </p:sp>
      <p:sp>
        <p:nvSpPr>
          <p:cNvPr id="23" name="Freeform 23"/>
          <p:cNvSpPr/>
          <p:nvPr/>
        </p:nvSpPr>
        <p:spPr>
          <a:xfrm>
            <a:off x="8541224" y="142719"/>
            <a:ext cx="2200768" cy="844619"/>
          </a:xfrm>
          <a:custGeom>
            <a:avLst/>
            <a:gdLst/>
            <a:ahLst/>
            <a:cxnLst/>
            <a:rect l="l" t="t" r="r" b="b"/>
            <a:pathLst>
              <a:path w="2200768" h="844619">
                <a:moveTo>
                  <a:pt x="0" y="0"/>
                </a:moveTo>
                <a:lnTo>
                  <a:pt x="2200767" y="0"/>
                </a:lnTo>
                <a:lnTo>
                  <a:pt x="2200767" y="844619"/>
                </a:lnTo>
                <a:lnTo>
                  <a:pt x="0" y="844619"/>
                </a:lnTo>
                <a:lnTo>
                  <a:pt x="0" y="0"/>
                </a:lnTo>
                <a:close/>
              </a:path>
            </a:pathLst>
          </a:custGeom>
          <a:blipFill>
            <a:blip r:embed="rId13"/>
            <a:stretch>
              <a:fillRect/>
            </a:stretch>
          </a:blipFill>
        </p:spPr>
        <p:txBody>
          <a:bodyPr/>
          <a:lstStyle/>
          <a:p>
            <a:endParaRPr lang="en-ID"/>
          </a:p>
        </p:txBody>
      </p:sp>
      <p:sp>
        <p:nvSpPr>
          <p:cNvPr id="24" name="Freeform 24"/>
          <p:cNvSpPr/>
          <p:nvPr/>
        </p:nvSpPr>
        <p:spPr>
          <a:xfrm>
            <a:off x="7107439" y="267831"/>
            <a:ext cx="1224234" cy="578451"/>
          </a:xfrm>
          <a:custGeom>
            <a:avLst/>
            <a:gdLst/>
            <a:ahLst/>
            <a:cxnLst/>
            <a:rect l="l" t="t" r="r" b="b"/>
            <a:pathLst>
              <a:path w="1224234" h="578451">
                <a:moveTo>
                  <a:pt x="0" y="0"/>
                </a:moveTo>
                <a:lnTo>
                  <a:pt x="1224235" y="0"/>
                </a:lnTo>
                <a:lnTo>
                  <a:pt x="1224235" y="578450"/>
                </a:lnTo>
                <a:lnTo>
                  <a:pt x="0" y="578450"/>
                </a:lnTo>
                <a:lnTo>
                  <a:pt x="0" y="0"/>
                </a:lnTo>
                <a:close/>
              </a:path>
            </a:pathLst>
          </a:custGeom>
          <a:blipFill>
            <a:blip r:embed="rId14"/>
            <a:stretch>
              <a:fillRect/>
            </a:stretch>
          </a:blipFill>
        </p:spPr>
        <p:txBody>
          <a:bodyPr/>
          <a:lstStyle/>
          <a:p>
            <a:endParaRPr lang="en-ID"/>
          </a:p>
        </p:txBody>
      </p:sp>
      <p:sp>
        <p:nvSpPr>
          <p:cNvPr id="25" name="Freeform 25"/>
          <p:cNvSpPr/>
          <p:nvPr/>
        </p:nvSpPr>
        <p:spPr>
          <a:xfrm>
            <a:off x="4940620" y="142719"/>
            <a:ext cx="1960146" cy="783318"/>
          </a:xfrm>
          <a:custGeom>
            <a:avLst/>
            <a:gdLst/>
            <a:ahLst/>
            <a:cxnLst/>
            <a:rect l="l" t="t" r="r" b="b"/>
            <a:pathLst>
              <a:path w="1960146" h="783318">
                <a:moveTo>
                  <a:pt x="0" y="0"/>
                </a:moveTo>
                <a:lnTo>
                  <a:pt x="1960146" y="0"/>
                </a:lnTo>
                <a:lnTo>
                  <a:pt x="1960146" y="783318"/>
                </a:lnTo>
                <a:lnTo>
                  <a:pt x="0" y="783318"/>
                </a:lnTo>
                <a:lnTo>
                  <a:pt x="0" y="0"/>
                </a:lnTo>
                <a:close/>
              </a:path>
            </a:pathLst>
          </a:custGeom>
          <a:blipFill>
            <a:blip r:embed="rId15"/>
            <a:stretch>
              <a:fillRect/>
            </a:stretch>
          </a:blipFill>
        </p:spPr>
        <p:txBody>
          <a:bodyPr/>
          <a:lstStyle/>
          <a:p>
            <a:endParaRPr lang="en-ID"/>
          </a:p>
        </p:txBody>
      </p:sp>
      <p:pic>
        <p:nvPicPr>
          <p:cNvPr id="26" name="Picture 25">
            <a:extLst>
              <a:ext uri="{FF2B5EF4-FFF2-40B4-BE49-F238E27FC236}">
                <a16:creationId xmlns:a16="http://schemas.microsoft.com/office/drawing/2014/main" id="{FCAB8EF1-E69E-7792-E4C3-84884D62E6D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71370" y="9182100"/>
            <a:ext cx="2486830" cy="9449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F0FF"/>
        </a:solidFill>
        <a:effectLst/>
      </p:bgPr>
    </p:bg>
    <p:spTree>
      <p:nvGrpSpPr>
        <p:cNvPr id="1" name=""/>
        <p:cNvGrpSpPr/>
        <p:nvPr/>
      </p:nvGrpSpPr>
      <p:grpSpPr>
        <a:xfrm>
          <a:off x="0" y="0"/>
          <a:ext cx="0" cy="0"/>
          <a:chOff x="0" y="0"/>
          <a:chExt cx="0" cy="0"/>
        </a:xfrm>
      </p:grpSpPr>
      <p:grpSp>
        <p:nvGrpSpPr>
          <p:cNvPr id="2" name="Group 2"/>
          <p:cNvGrpSpPr/>
          <p:nvPr/>
        </p:nvGrpSpPr>
        <p:grpSpPr>
          <a:xfrm>
            <a:off x="1448476" y="3516192"/>
            <a:ext cx="4447014" cy="2772202"/>
            <a:chOff x="0" y="0"/>
            <a:chExt cx="5929352" cy="3696270"/>
          </a:xfrm>
        </p:grpSpPr>
        <p:pic>
          <p:nvPicPr>
            <p:cNvPr id="3" name="Picture 3"/>
            <p:cNvPicPr>
              <a:picLocks noChangeAspect="1"/>
            </p:cNvPicPr>
            <p:nvPr/>
          </p:nvPicPr>
          <p:blipFill>
            <a:blip r:embed="rId2"/>
            <a:srcRect l="18743" r="18743"/>
            <a:stretch>
              <a:fillRect/>
            </a:stretch>
          </p:blipFill>
          <p:spPr>
            <a:xfrm>
              <a:off x="0" y="0"/>
              <a:ext cx="5929352" cy="3696270"/>
            </a:xfrm>
            <a:prstGeom prst="rect">
              <a:avLst/>
            </a:prstGeom>
          </p:spPr>
        </p:pic>
      </p:grpSp>
      <p:grpSp>
        <p:nvGrpSpPr>
          <p:cNvPr id="4" name="Group 4"/>
          <p:cNvGrpSpPr/>
          <p:nvPr/>
        </p:nvGrpSpPr>
        <p:grpSpPr>
          <a:xfrm>
            <a:off x="6919633" y="3516192"/>
            <a:ext cx="4447014" cy="2772202"/>
            <a:chOff x="0" y="0"/>
            <a:chExt cx="5929352" cy="3696270"/>
          </a:xfrm>
        </p:grpSpPr>
        <p:pic>
          <p:nvPicPr>
            <p:cNvPr id="5" name="Picture 5"/>
            <p:cNvPicPr>
              <a:picLocks noChangeAspect="1"/>
            </p:cNvPicPr>
            <p:nvPr/>
          </p:nvPicPr>
          <p:blipFill>
            <a:blip r:embed="rId2"/>
            <a:srcRect l="18743" r="18743"/>
            <a:stretch>
              <a:fillRect/>
            </a:stretch>
          </p:blipFill>
          <p:spPr>
            <a:xfrm>
              <a:off x="0" y="0"/>
              <a:ext cx="5929352" cy="3696270"/>
            </a:xfrm>
            <a:prstGeom prst="rect">
              <a:avLst/>
            </a:prstGeom>
          </p:spPr>
        </p:pic>
      </p:grpSp>
      <p:grpSp>
        <p:nvGrpSpPr>
          <p:cNvPr id="6" name="Group 6"/>
          <p:cNvGrpSpPr/>
          <p:nvPr/>
        </p:nvGrpSpPr>
        <p:grpSpPr>
          <a:xfrm>
            <a:off x="12158796" y="3525717"/>
            <a:ext cx="4447014" cy="2772202"/>
            <a:chOff x="0" y="0"/>
            <a:chExt cx="5929352" cy="3696270"/>
          </a:xfrm>
        </p:grpSpPr>
        <p:pic>
          <p:nvPicPr>
            <p:cNvPr id="7" name="Picture 7"/>
            <p:cNvPicPr>
              <a:picLocks noChangeAspect="1"/>
            </p:cNvPicPr>
            <p:nvPr/>
          </p:nvPicPr>
          <p:blipFill>
            <a:blip r:embed="rId2"/>
            <a:srcRect l="18743" r="18743"/>
            <a:stretch>
              <a:fillRect/>
            </a:stretch>
          </p:blipFill>
          <p:spPr>
            <a:xfrm>
              <a:off x="0" y="0"/>
              <a:ext cx="5929352" cy="3696270"/>
            </a:xfrm>
            <a:prstGeom prst="rect">
              <a:avLst/>
            </a:prstGeom>
          </p:spPr>
        </p:pic>
      </p:grpSp>
      <p:grpSp>
        <p:nvGrpSpPr>
          <p:cNvPr id="8" name="Group 8"/>
          <p:cNvGrpSpPr/>
          <p:nvPr/>
        </p:nvGrpSpPr>
        <p:grpSpPr>
          <a:xfrm>
            <a:off x="-2478819" y="-1129396"/>
            <a:ext cx="22532810" cy="2665292"/>
            <a:chOff x="0" y="0"/>
            <a:chExt cx="5934567" cy="701970"/>
          </a:xfrm>
        </p:grpSpPr>
        <p:sp>
          <p:nvSpPr>
            <p:cNvPr id="9" name="Freeform 9"/>
            <p:cNvSpPr/>
            <p:nvPr/>
          </p:nvSpPr>
          <p:spPr>
            <a:xfrm>
              <a:off x="0" y="0"/>
              <a:ext cx="5934567" cy="701970"/>
            </a:xfrm>
            <a:custGeom>
              <a:avLst/>
              <a:gdLst/>
              <a:ahLst/>
              <a:cxnLst/>
              <a:rect l="l" t="t" r="r" b="b"/>
              <a:pathLst>
                <a:path w="5934567" h="701970">
                  <a:moveTo>
                    <a:pt x="0" y="0"/>
                  </a:moveTo>
                  <a:lnTo>
                    <a:pt x="5934567" y="0"/>
                  </a:lnTo>
                  <a:lnTo>
                    <a:pt x="5934567" y="701970"/>
                  </a:lnTo>
                  <a:lnTo>
                    <a:pt x="0" y="701970"/>
                  </a:lnTo>
                  <a:lnTo>
                    <a:pt x="0" y="0"/>
                  </a:lnTo>
                </a:path>
              </a:pathLst>
            </a:custGeom>
            <a:solidFill>
              <a:srgbClr val="272B64">
                <a:alpha val="80000"/>
              </a:srgbClr>
            </a:solidFill>
          </p:spPr>
          <p:txBody>
            <a:bodyPr/>
            <a:lstStyle/>
            <a:p>
              <a:endParaRPr lang="en-ID"/>
            </a:p>
          </p:txBody>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sp>
        <p:nvSpPr>
          <p:cNvPr id="11" name="Freeform 11"/>
          <p:cNvSpPr/>
          <p:nvPr/>
        </p:nvSpPr>
        <p:spPr>
          <a:xfrm>
            <a:off x="1028700" y="8708700"/>
            <a:ext cx="2008504" cy="1099200"/>
          </a:xfrm>
          <a:custGeom>
            <a:avLst/>
            <a:gdLst/>
            <a:ahLst/>
            <a:cxnLst/>
            <a:rect l="l" t="t" r="r" b="b"/>
            <a:pathLst>
              <a:path w="2008504" h="1099200">
                <a:moveTo>
                  <a:pt x="0" y="0"/>
                </a:moveTo>
                <a:lnTo>
                  <a:pt x="2008504" y="0"/>
                </a:lnTo>
                <a:lnTo>
                  <a:pt x="2008504" y="1099200"/>
                </a:lnTo>
                <a:lnTo>
                  <a:pt x="0" y="1099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12" name="Freeform 12"/>
          <p:cNvSpPr/>
          <p:nvPr/>
        </p:nvSpPr>
        <p:spPr>
          <a:xfrm>
            <a:off x="15254467" y="8700445"/>
            <a:ext cx="2008504" cy="1099200"/>
          </a:xfrm>
          <a:custGeom>
            <a:avLst/>
            <a:gdLst/>
            <a:ahLst/>
            <a:cxnLst/>
            <a:rect l="l" t="t" r="r" b="b"/>
            <a:pathLst>
              <a:path w="2008504" h="1099200">
                <a:moveTo>
                  <a:pt x="0" y="0"/>
                </a:moveTo>
                <a:lnTo>
                  <a:pt x="2008505" y="0"/>
                </a:lnTo>
                <a:lnTo>
                  <a:pt x="2008505" y="1099200"/>
                </a:lnTo>
                <a:lnTo>
                  <a:pt x="0" y="1099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13" name="TextBox 13"/>
          <p:cNvSpPr txBox="1"/>
          <p:nvPr/>
        </p:nvSpPr>
        <p:spPr>
          <a:xfrm>
            <a:off x="5274913" y="1831731"/>
            <a:ext cx="7736455" cy="1236786"/>
          </a:xfrm>
          <a:prstGeom prst="rect">
            <a:avLst/>
          </a:prstGeom>
        </p:spPr>
        <p:txBody>
          <a:bodyPr lIns="0" tIns="0" rIns="0" bIns="0" rtlCol="0" anchor="t">
            <a:spAutoFit/>
          </a:bodyPr>
          <a:lstStyle/>
          <a:p>
            <a:pPr algn="ctr">
              <a:lnSpc>
                <a:spcPts val="10024"/>
              </a:lnSpc>
              <a:spcBef>
                <a:spcPct val="0"/>
              </a:spcBef>
            </a:pPr>
            <a:r>
              <a:rPr lang="en-US" sz="7160">
                <a:solidFill>
                  <a:srgbClr val="272B64"/>
                </a:solidFill>
                <a:latin typeface="Raleway Bold"/>
              </a:rPr>
              <a:t>METHOD</a:t>
            </a:r>
          </a:p>
        </p:txBody>
      </p:sp>
      <p:sp>
        <p:nvSpPr>
          <p:cNvPr id="14" name="TextBox 14"/>
          <p:cNvSpPr txBox="1"/>
          <p:nvPr/>
        </p:nvSpPr>
        <p:spPr>
          <a:xfrm>
            <a:off x="1435100" y="6669395"/>
            <a:ext cx="4460390" cy="573643"/>
          </a:xfrm>
          <a:prstGeom prst="rect">
            <a:avLst/>
          </a:prstGeom>
        </p:spPr>
        <p:txBody>
          <a:bodyPr lIns="0" tIns="0" rIns="0" bIns="0" rtlCol="0" anchor="t">
            <a:spAutoFit/>
          </a:bodyPr>
          <a:lstStyle/>
          <a:p>
            <a:pPr algn="ctr">
              <a:lnSpc>
                <a:spcPts val="4792"/>
              </a:lnSpc>
              <a:spcBef>
                <a:spcPct val="0"/>
              </a:spcBef>
            </a:pPr>
            <a:r>
              <a:rPr lang="en-US" sz="3422">
                <a:solidFill>
                  <a:srgbClr val="272B64"/>
                </a:solidFill>
                <a:latin typeface="Raleway Bold"/>
              </a:rPr>
              <a:t>Step1</a:t>
            </a:r>
          </a:p>
        </p:txBody>
      </p:sp>
      <p:sp>
        <p:nvSpPr>
          <p:cNvPr id="15" name="TextBox 15"/>
          <p:cNvSpPr txBox="1"/>
          <p:nvPr/>
        </p:nvSpPr>
        <p:spPr>
          <a:xfrm>
            <a:off x="6716636" y="6669395"/>
            <a:ext cx="4854729" cy="573643"/>
          </a:xfrm>
          <a:prstGeom prst="rect">
            <a:avLst/>
          </a:prstGeom>
        </p:spPr>
        <p:txBody>
          <a:bodyPr lIns="0" tIns="0" rIns="0" bIns="0" rtlCol="0" anchor="t">
            <a:spAutoFit/>
          </a:bodyPr>
          <a:lstStyle/>
          <a:p>
            <a:pPr algn="ctr">
              <a:lnSpc>
                <a:spcPts val="4792"/>
              </a:lnSpc>
              <a:spcBef>
                <a:spcPct val="0"/>
              </a:spcBef>
            </a:pPr>
            <a:r>
              <a:rPr lang="en-US" sz="3422">
                <a:solidFill>
                  <a:srgbClr val="272B64"/>
                </a:solidFill>
                <a:latin typeface="Raleway Bold"/>
              </a:rPr>
              <a:t>Step2</a:t>
            </a:r>
          </a:p>
        </p:txBody>
      </p:sp>
      <p:sp>
        <p:nvSpPr>
          <p:cNvPr id="16" name="TextBox 16"/>
          <p:cNvSpPr txBox="1"/>
          <p:nvPr/>
        </p:nvSpPr>
        <p:spPr>
          <a:xfrm>
            <a:off x="12392510" y="6669395"/>
            <a:ext cx="4460390" cy="573643"/>
          </a:xfrm>
          <a:prstGeom prst="rect">
            <a:avLst/>
          </a:prstGeom>
        </p:spPr>
        <p:txBody>
          <a:bodyPr lIns="0" tIns="0" rIns="0" bIns="0" rtlCol="0" anchor="t">
            <a:spAutoFit/>
          </a:bodyPr>
          <a:lstStyle/>
          <a:p>
            <a:pPr algn="ctr">
              <a:lnSpc>
                <a:spcPts val="4792"/>
              </a:lnSpc>
              <a:spcBef>
                <a:spcPct val="0"/>
              </a:spcBef>
            </a:pPr>
            <a:r>
              <a:rPr lang="en-US" sz="3422">
                <a:solidFill>
                  <a:srgbClr val="272B64"/>
                </a:solidFill>
                <a:latin typeface="Raleway Bold"/>
              </a:rPr>
              <a:t>Step3</a:t>
            </a:r>
          </a:p>
        </p:txBody>
      </p:sp>
      <p:sp>
        <p:nvSpPr>
          <p:cNvPr id="17" name="Freeform 17"/>
          <p:cNvSpPr/>
          <p:nvPr/>
        </p:nvSpPr>
        <p:spPr>
          <a:xfrm>
            <a:off x="4413096" y="245382"/>
            <a:ext cx="861817" cy="783318"/>
          </a:xfrm>
          <a:custGeom>
            <a:avLst/>
            <a:gdLst/>
            <a:ahLst/>
            <a:cxnLst/>
            <a:rect l="l" t="t" r="r" b="b"/>
            <a:pathLst>
              <a:path w="861817" h="783318">
                <a:moveTo>
                  <a:pt x="0" y="0"/>
                </a:moveTo>
                <a:lnTo>
                  <a:pt x="861817" y="0"/>
                </a:lnTo>
                <a:lnTo>
                  <a:pt x="861817" y="783318"/>
                </a:lnTo>
                <a:lnTo>
                  <a:pt x="0" y="783318"/>
                </a:lnTo>
                <a:lnTo>
                  <a:pt x="0" y="0"/>
                </a:lnTo>
                <a:close/>
              </a:path>
            </a:pathLst>
          </a:custGeom>
          <a:blipFill>
            <a:blip r:embed="rId5"/>
            <a:stretch>
              <a:fillRect/>
            </a:stretch>
          </a:blipFill>
        </p:spPr>
        <p:txBody>
          <a:bodyPr/>
          <a:lstStyle/>
          <a:p>
            <a:endParaRPr lang="en-ID"/>
          </a:p>
        </p:txBody>
      </p:sp>
      <p:sp>
        <p:nvSpPr>
          <p:cNvPr id="18" name="Freeform 18"/>
          <p:cNvSpPr/>
          <p:nvPr/>
        </p:nvSpPr>
        <p:spPr>
          <a:xfrm>
            <a:off x="5481152" y="276457"/>
            <a:ext cx="828675" cy="828675"/>
          </a:xfrm>
          <a:custGeom>
            <a:avLst/>
            <a:gdLst/>
            <a:ahLst/>
            <a:cxnLst/>
            <a:rect l="l" t="t" r="r" b="b"/>
            <a:pathLst>
              <a:path w="828675" h="828675">
                <a:moveTo>
                  <a:pt x="0" y="0"/>
                </a:moveTo>
                <a:lnTo>
                  <a:pt x="828675" y="0"/>
                </a:lnTo>
                <a:lnTo>
                  <a:pt x="828675" y="828675"/>
                </a:lnTo>
                <a:lnTo>
                  <a:pt x="0" y="828675"/>
                </a:lnTo>
                <a:lnTo>
                  <a:pt x="0" y="0"/>
                </a:lnTo>
                <a:close/>
              </a:path>
            </a:pathLst>
          </a:custGeom>
          <a:blipFill>
            <a:blip r:embed="rId6"/>
            <a:stretch>
              <a:fillRect/>
            </a:stretch>
          </a:blipFill>
        </p:spPr>
        <p:txBody>
          <a:bodyPr/>
          <a:lstStyle/>
          <a:p>
            <a:endParaRPr lang="en-ID"/>
          </a:p>
        </p:txBody>
      </p:sp>
      <p:sp>
        <p:nvSpPr>
          <p:cNvPr id="19" name="TextBox 19"/>
          <p:cNvSpPr txBox="1"/>
          <p:nvPr/>
        </p:nvSpPr>
        <p:spPr>
          <a:xfrm>
            <a:off x="6471752" y="592460"/>
            <a:ext cx="1693990" cy="414973"/>
          </a:xfrm>
          <a:prstGeom prst="rect">
            <a:avLst/>
          </a:prstGeom>
        </p:spPr>
        <p:txBody>
          <a:bodyPr lIns="0" tIns="0" rIns="0" bIns="0" rtlCol="0" anchor="t">
            <a:spAutoFit/>
          </a:bodyPr>
          <a:lstStyle/>
          <a:p>
            <a:pPr>
              <a:lnSpc>
                <a:spcPts val="1679"/>
              </a:lnSpc>
            </a:pPr>
            <a:r>
              <a:rPr lang="en-US" sz="1199">
                <a:solidFill>
                  <a:srgbClr val="B5141C"/>
                </a:solidFill>
                <a:latin typeface="Open Sans Bold"/>
              </a:rPr>
              <a:t>FAKULTAS HUKUM</a:t>
            </a:r>
          </a:p>
          <a:p>
            <a:pPr>
              <a:lnSpc>
                <a:spcPts val="1679"/>
              </a:lnSpc>
            </a:pPr>
            <a:r>
              <a:rPr lang="en-US" sz="1199">
                <a:solidFill>
                  <a:srgbClr val="B5141C"/>
                </a:solidFill>
                <a:latin typeface="Open Sans Bold"/>
              </a:rPr>
              <a:t>UNIVERSITAS TRISAKTI</a:t>
            </a:r>
          </a:p>
        </p:txBody>
      </p:sp>
      <p:sp>
        <p:nvSpPr>
          <p:cNvPr id="20" name="Freeform 20"/>
          <p:cNvSpPr/>
          <p:nvPr/>
        </p:nvSpPr>
        <p:spPr>
          <a:xfrm>
            <a:off x="8213368" y="363377"/>
            <a:ext cx="1185035" cy="687320"/>
          </a:xfrm>
          <a:custGeom>
            <a:avLst/>
            <a:gdLst/>
            <a:ahLst/>
            <a:cxnLst/>
            <a:rect l="l" t="t" r="r" b="b"/>
            <a:pathLst>
              <a:path w="1185035" h="687320">
                <a:moveTo>
                  <a:pt x="0" y="0"/>
                </a:moveTo>
                <a:lnTo>
                  <a:pt x="1185035" y="0"/>
                </a:lnTo>
                <a:lnTo>
                  <a:pt x="1185035" y="687320"/>
                </a:lnTo>
                <a:lnTo>
                  <a:pt x="0" y="687320"/>
                </a:lnTo>
                <a:lnTo>
                  <a:pt x="0" y="0"/>
                </a:lnTo>
                <a:close/>
              </a:path>
            </a:pathLst>
          </a:custGeom>
          <a:blipFill>
            <a:blip r:embed="rId7"/>
            <a:stretch>
              <a:fillRect/>
            </a:stretch>
          </a:blipFill>
        </p:spPr>
        <p:txBody>
          <a:bodyPr/>
          <a:lstStyle/>
          <a:p>
            <a:endParaRPr lang="en-ID"/>
          </a:p>
        </p:txBody>
      </p:sp>
      <p:sp>
        <p:nvSpPr>
          <p:cNvPr id="21" name="Freeform 21"/>
          <p:cNvSpPr/>
          <p:nvPr/>
        </p:nvSpPr>
        <p:spPr>
          <a:xfrm>
            <a:off x="9607953" y="321814"/>
            <a:ext cx="1960146" cy="783318"/>
          </a:xfrm>
          <a:custGeom>
            <a:avLst/>
            <a:gdLst/>
            <a:ahLst/>
            <a:cxnLst/>
            <a:rect l="l" t="t" r="r" b="b"/>
            <a:pathLst>
              <a:path w="1960146" h="783318">
                <a:moveTo>
                  <a:pt x="0" y="0"/>
                </a:moveTo>
                <a:lnTo>
                  <a:pt x="1960145" y="0"/>
                </a:lnTo>
                <a:lnTo>
                  <a:pt x="1960145" y="783318"/>
                </a:lnTo>
                <a:lnTo>
                  <a:pt x="0" y="783318"/>
                </a:lnTo>
                <a:lnTo>
                  <a:pt x="0" y="0"/>
                </a:lnTo>
                <a:close/>
              </a:path>
            </a:pathLst>
          </a:custGeom>
          <a:blipFill>
            <a:blip r:embed="rId8"/>
            <a:stretch>
              <a:fillRect/>
            </a:stretch>
          </a:blipFill>
        </p:spPr>
        <p:txBody>
          <a:bodyPr/>
          <a:lstStyle/>
          <a:p>
            <a:endParaRPr lang="en-ID"/>
          </a:p>
        </p:txBody>
      </p:sp>
      <p:sp>
        <p:nvSpPr>
          <p:cNvPr id="22" name="Freeform 22"/>
          <p:cNvSpPr/>
          <p:nvPr/>
        </p:nvSpPr>
        <p:spPr>
          <a:xfrm>
            <a:off x="11787133" y="417812"/>
            <a:ext cx="1224234" cy="578451"/>
          </a:xfrm>
          <a:custGeom>
            <a:avLst/>
            <a:gdLst/>
            <a:ahLst/>
            <a:cxnLst/>
            <a:rect l="l" t="t" r="r" b="b"/>
            <a:pathLst>
              <a:path w="1224234" h="578451">
                <a:moveTo>
                  <a:pt x="0" y="0"/>
                </a:moveTo>
                <a:lnTo>
                  <a:pt x="1224234" y="0"/>
                </a:lnTo>
                <a:lnTo>
                  <a:pt x="1224234" y="578451"/>
                </a:lnTo>
                <a:lnTo>
                  <a:pt x="0" y="578451"/>
                </a:lnTo>
                <a:lnTo>
                  <a:pt x="0" y="0"/>
                </a:lnTo>
                <a:close/>
              </a:path>
            </a:pathLst>
          </a:custGeom>
          <a:blipFill>
            <a:blip r:embed="rId9"/>
            <a:stretch>
              <a:fillRect/>
            </a:stretch>
          </a:blipFill>
        </p:spPr>
        <p:txBody>
          <a:bodyPr/>
          <a:lstStyle/>
          <a:p>
            <a:endParaRPr lang="en-ID"/>
          </a:p>
        </p:txBody>
      </p:sp>
      <p:sp>
        <p:nvSpPr>
          <p:cNvPr id="23" name="Freeform 23"/>
          <p:cNvSpPr/>
          <p:nvPr/>
        </p:nvSpPr>
        <p:spPr>
          <a:xfrm>
            <a:off x="13220917" y="291164"/>
            <a:ext cx="2200768" cy="844619"/>
          </a:xfrm>
          <a:custGeom>
            <a:avLst/>
            <a:gdLst/>
            <a:ahLst/>
            <a:cxnLst/>
            <a:rect l="l" t="t" r="r" b="b"/>
            <a:pathLst>
              <a:path w="2200768" h="844619">
                <a:moveTo>
                  <a:pt x="0" y="0"/>
                </a:moveTo>
                <a:lnTo>
                  <a:pt x="2200768" y="0"/>
                </a:lnTo>
                <a:lnTo>
                  <a:pt x="2200768" y="844619"/>
                </a:lnTo>
                <a:lnTo>
                  <a:pt x="0" y="844619"/>
                </a:lnTo>
                <a:lnTo>
                  <a:pt x="0" y="0"/>
                </a:lnTo>
                <a:close/>
              </a:path>
            </a:pathLst>
          </a:custGeom>
          <a:blipFill>
            <a:blip r:embed="rId10"/>
            <a:stretch>
              <a:fillRect/>
            </a:stretch>
          </a:blipFill>
        </p:spPr>
        <p:txBody>
          <a:bodyPr/>
          <a:lstStyle/>
          <a:p>
            <a:endParaRPr lang="en-ID"/>
          </a:p>
        </p:txBody>
      </p:sp>
      <p:sp>
        <p:nvSpPr>
          <p:cNvPr id="24" name="TextBox 24"/>
          <p:cNvSpPr txBox="1"/>
          <p:nvPr/>
        </p:nvSpPr>
        <p:spPr>
          <a:xfrm>
            <a:off x="1483108" y="7374242"/>
            <a:ext cx="3824986" cy="515471"/>
          </a:xfrm>
          <a:prstGeom prst="rect">
            <a:avLst/>
          </a:prstGeom>
        </p:spPr>
        <p:txBody>
          <a:bodyPr lIns="0" tIns="0" rIns="0" bIns="0" rtlCol="0" anchor="t">
            <a:spAutoFit/>
          </a:bodyPr>
          <a:lstStyle/>
          <a:p>
            <a:pPr algn="ctr">
              <a:lnSpc>
                <a:spcPts val="2100"/>
              </a:lnSpc>
            </a:pPr>
            <a:r>
              <a:rPr lang="en-US" sz="1500" spc="30">
                <a:solidFill>
                  <a:srgbClr val="272B64"/>
                </a:solidFill>
                <a:latin typeface="Montserrat"/>
              </a:rPr>
              <a:t>To create your own, choose a topic that interests you.</a:t>
            </a:r>
          </a:p>
        </p:txBody>
      </p:sp>
      <p:sp>
        <p:nvSpPr>
          <p:cNvPr id="25" name="TextBox 25"/>
          <p:cNvSpPr txBox="1"/>
          <p:nvPr/>
        </p:nvSpPr>
        <p:spPr>
          <a:xfrm>
            <a:off x="7233343" y="7419650"/>
            <a:ext cx="3824986" cy="515471"/>
          </a:xfrm>
          <a:prstGeom prst="rect">
            <a:avLst/>
          </a:prstGeom>
        </p:spPr>
        <p:txBody>
          <a:bodyPr lIns="0" tIns="0" rIns="0" bIns="0" rtlCol="0" anchor="t">
            <a:spAutoFit/>
          </a:bodyPr>
          <a:lstStyle/>
          <a:p>
            <a:pPr algn="ctr">
              <a:lnSpc>
                <a:spcPts val="2100"/>
              </a:lnSpc>
            </a:pPr>
            <a:r>
              <a:rPr lang="en-US" sz="1500" spc="30">
                <a:solidFill>
                  <a:srgbClr val="272B64"/>
                </a:solidFill>
                <a:latin typeface="Montserrat"/>
              </a:rPr>
              <a:t>To create your own, choose a topic that interests you.</a:t>
            </a:r>
          </a:p>
        </p:txBody>
      </p:sp>
      <p:sp>
        <p:nvSpPr>
          <p:cNvPr id="26" name="TextBox 26"/>
          <p:cNvSpPr txBox="1"/>
          <p:nvPr/>
        </p:nvSpPr>
        <p:spPr>
          <a:xfrm>
            <a:off x="12469810" y="7308166"/>
            <a:ext cx="3824986" cy="515471"/>
          </a:xfrm>
          <a:prstGeom prst="rect">
            <a:avLst/>
          </a:prstGeom>
        </p:spPr>
        <p:txBody>
          <a:bodyPr lIns="0" tIns="0" rIns="0" bIns="0" rtlCol="0" anchor="t">
            <a:spAutoFit/>
          </a:bodyPr>
          <a:lstStyle/>
          <a:p>
            <a:pPr algn="ctr">
              <a:lnSpc>
                <a:spcPts val="2100"/>
              </a:lnSpc>
            </a:pPr>
            <a:r>
              <a:rPr lang="en-US" sz="1500" spc="30">
                <a:solidFill>
                  <a:srgbClr val="272B64"/>
                </a:solidFill>
                <a:latin typeface="Montserrat"/>
              </a:rPr>
              <a:t>To create your own, choose a topic that interests you.</a:t>
            </a:r>
          </a:p>
        </p:txBody>
      </p:sp>
      <p:sp>
        <p:nvSpPr>
          <p:cNvPr id="27" name="Freeform 27"/>
          <p:cNvSpPr/>
          <p:nvPr/>
        </p:nvSpPr>
        <p:spPr>
          <a:xfrm>
            <a:off x="9906000" y="9054088"/>
            <a:ext cx="944995" cy="944995"/>
          </a:xfrm>
          <a:custGeom>
            <a:avLst/>
            <a:gdLst/>
            <a:ahLst/>
            <a:cxnLst/>
            <a:rect l="l" t="t" r="r" b="b"/>
            <a:pathLst>
              <a:path w="944995" h="944995">
                <a:moveTo>
                  <a:pt x="0" y="0"/>
                </a:moveTo>
                <a:lnTo>
                  <a:pt x="944995" y="0"/>
                </a:lnTo>
                <a:lnTo>
                  <a:pt x="944995" y="944995"/>
                </a:lnTo>
                <a:lnTo>
                  <a:pt x="0" y="944995"/>
                </a:lnTo>
                <a:lnTo>
                  <a:pt x="0" y="0"/>
                </a:lnTo>
                <a:close/>
              </a:path>
            </a:pathLst>
          </a:custGeom>
          <a:blipFill>
            <a:blip r:embed="rId11"/>
            <a:stretch>
              <a:fillRect/>
            </a:stretch>
          </a:blipFill>
        </p:spPr>
        <p:txBody>
          <a:bodyPr/>
          <a:lstStyle/>
          <a:p>
            <a:endParaRPr lang="en-ID"/>
          </a:p>
        </p:txBody>
      </p:sp>
      <p:sp>
        <p:nvSpPr>
          <p:cNvPr id="28" name="Freeform 28"/>
          <p:cNvSpPr/>
          <p:nvPr/>
        </p:nvSpPr>
        <p:spPr>
          <a:xfrm>
            <a:off x="8839200" y="9106696"/>
            <a:ext cx="924181" cy="944995"/>
          </a:xfrm>
          <a:custGeom>
            <a:avLst/>
            <a:gdLst/>
            <a:ahLst/>
            <a:cxnLst/>
            <a:rect l="l" t="t" r="r" b="b"/>
            <a:pathLst>
              <a:path w="924181" h="944995">
                <a:moveTo>
                  <a:pt x="0" y="0"/>
                </a:moveTo>
                <a:lnTo>
                  <a:pt x="924181" y="0"/>
                </a:lnTo>
                <a:lnTo>
                  <a:pt x="924181" y="944995"/>
                </a:lnTo>
                <a:lnTo>
                  <a:pt x="0" y="944995"/>
                </a:lnTo>
                <a:lnTo>
                  <a:pt x="0" y="0"/>
                </a:lnTo>
                <a:close/>
              </a:path>
            </a:pathLst>
          </a:custGeom>
          <a:blipFill>
            <a:blip r:embed="rId12"/>
            <a:stretch>
              <a:fillRect/>
            </a:stretch>
          </a:blipFill>
        </p:spPr>
        <p:txBody>
          <a:bodyPr/>
          <a:lstStyle/>
          <a:p>
            <a:endParaRPr lang="en-ID"/>
          </a:p>
        </p:txBody>
      </p:sp>
      <p:sp>
        <p:nvSpPr>
          <p:cNvPr id="29" name="Freeform 29"/>
          <p:cNvSpPr/>
          <p:nvPr/>
        </p:nvSpPr>
        <p:spPr>
          <a:xfrm>
            <a:off x="7391400" y="9216227"/>
            <a:ext cx="1257736" cy="782856"/>
          </a:xfrm>
          <a:custGeom>
            <a:avLst/>
            <a:gdLst/>
            <a:ahLst/>
            <a:cxnLst/>
            <a:rect l="l" t="t" r="r" b="b"/>
            <a:pathLst>
              <a:path w="1257736" h="782856">
                <a:moveTo>
                  <a:pt x="0" y="0"/>
                </a:moveTo>
                <a:lnTo>
                  <a:pt x="1257736" y="0"/>
                </a:lnTo>
                <a:lnTo>
                  <a:pt x="1257736" y="782856"/>
                </a:lnTo>
                <a:lnTo>
                  <a:pt x="0" y="782856"/>
                </a:lnTo>
                <a:lnTo>
                  <a:pt x="0" y="0"/>
                </a:lnTo>
                <a:close/>
              </a:path>
            </a:pathLst>
          </a:custGeom>
          <a:blipFill>
            <a:blip r:embed="rId13"/>
            <a:stretch>
              <a:fillRect/>
            </a:stretch>
          </a:blipFill>
        </p:spPr>
        <p:txBody>
          <a:bodyPr/>
          <a:lstStyle/>
          <a:p>
            <a:endParaRPr lang="en-ID"/>
          </a:p>
        </p:txBody>
      </p:sp>
      <p:sp>
        <p:nvSpPr>
          <p:cNvPr id="30" name="Freeform 30"/>
          <p:cNvSpPr/>
          <p:nvPr/>
        </p:nvSpPr>
        <p:spPr>
          <a:xfrm>
            <a:off x="6324600" y="9144758"/>
            <a:ext cx="923423" cy="906933"/>
          </a:xfrm>
          <a:custGeom>
            <a:avLst/>
            <a:gdLst/>
            <a:ahLst/>
            <a:cxnLst/>
            <a:rect l="l" t="t" r="r" b="b"/>
            <a:pathLst>
              <a:path w="923423" h="906933">
                <a:moveTo>
                  <a:pt x="0" y="0"/>
                </a:moveTo>
                <a:lnTo>
                  <a:pt x="923423" y="0"/>
                </a:lnTo>
                <a:lnTo>
                  <a:pt x="923423" y="906933"/>
                </a:lnTo>
                <a:lnTo>
                  <a:pt x="0" y="906933"/>
                </a:lnTo>
                <a:lnTo>
                  <a:pt x="0" y="0"/>
                </a:lnTo>
                <a:close/>
              </a:path>
            </a:pathLst>
          </a:custGeom>
          <a:blipFill>
            <a:blip r:embed="rId14"/>
            <a:stretch>
              <a:fillRect/>
            </a:stretch>
          </a:blipFill>
        </p:spPr>
        <p:txBody>
          <a:bodyPr/>
          <a:lstStyle/>
          <a:p>
            <a:endParaRPr lang="en-ID"/>
          </a:p>
        </p:txBody>
      </p:sp>
      <p:sp>
        <p:nvSpPr>
          <p:cNvPr id="31" name="Freeform 31"/>
          <p:cNvSpPr/>
          <p:nvPr/>
        </p:nvSpPr>
        <p:spPr>
          <a:xfrm>
            <a:off x="5257800" y="9106696"/>
            <a:ext cx="899156" cy="944995"/>
          </a:xfrm>
          <a:custGeom>
            <a:avLst/>
            <a:gdLst/>
            <a:ahLst/>
            <a:cxnLst/>
            <a:rect l="l" t="t" r="r" b="b"/>
            <a:pathLst>
              <a:path w="899156" h="944995">
                <a:moveTo>
                  <a:pt x="0" y="0"/>
                </a:moveTo>
                <a:lnTo>
                  <a:pt x="899156" y="0"/>
                </a:lnTo>
                <a:lnTo>
                  <a:pt x="899156" y="944995"/>
                </a:lnTo>
                <a:lnTo>
                  <a:pt x="0" y="944995"/>
                </a:lnTo>
                <a:lnTo>
                  <a:pt x="0" y="0"/>
                </a:lnTo>
                <a:close/>
              </a:path>
            </a:pathLst>
          </a:custGeom>
          <a:blipFill>
            <a:blip r:embed="rId15"/>
            <a:stretch>
              <a:fillRect/>
            </a:stretch>
          </a:blipFill>
        </p:spPr>
        <p:txBody>
          <a:bodyPr/>
          <a:lstStyle/>
          <a:p>
            <a:endParaRPr lang="en-ID"/>
          </a:p>
        </p:txBody>
      </p:sp>
      <p:pic>
        <p:nvPicPr>
          <p:cNvPr id="32" name="Picture 31">
            <a:extLst>
              <a:ext uri="{FF2B5EF4-FFF2-40B4-BE49-F238E27FC236}">
                <a16:creationId xmlns:a16="http://schemas.microsoft.com/office/drawing/2014/main" id="{FF11ADB7-CBC9-2958-980F-6D01C042BDA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72800" y="9054088"/>
            <a:ext cx="2486830" cy="9449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F0FF"/>
        </a:solidFill>
        <a:effectLst/>
      </p:bgPr>
    </p:bg>
    <p:spTree>
      <p:nvGrpSpPr>
        <p:cNvPr id="1" name=""/>
        <p:cNvGrpSpPr/>
        <p:nvPr/>
      </p:nvGrpSpPr>
      <p:grpSpPr>
        <a:xfrm>
          <a:off x="0" y="0"/>
          <a:ext cx="0" cy="0"/>
          <a:chOff x="0" y="0"/>
          <a:chExt cx="0" cy="0"/>
        </a:xfrm>
      </p:grpSpPr>
      <p:grpSp>
        <p:nvGrpSpPr>
          <p:cNvPr id="2" name="Group 2"/>
          <p:cNvGrpSpPr/>
          <p:nvPr/>
        </p:nvGrpSpPr>
        <p:grpSpPr>
          <a:xfrm>
            <a:off x="-450723" y="7920378"/>
            <a:ext cx="10749819" cy="2100252"/>
            <a:chOff x="0" y="0"/>
            <a:chExt cx="2831228" cy="553153"/>
          </a:xfrm>
        </p:grpSpPr>
        <p:sp>
          <p:nvSpPr>
            <p:cNvPr id="3" name="Freeform 3"/>
            <p:cNvSpPr/>
            <p:nvPr/>
          </p:nvSpPr>
          <p:spPr>
            <a:xfrm>
              <a:off x="0" y="0"/>
              <a:ext cx="2831228" cy="553153"/>
            </a:xfrm>
            <a:custGeom>
              <a:avLst/>
              <a:gdLst/>
              <a:ahLst/>
              <a:cxnLst/>
              <a:rect l="l" t="t" r="r" b="b"/>
              <a:pathLst>
                <a:path w="2831228" h="553153">
                  <a:moveTo>
                    <a:pt x="0" y="0"/>
                  </a:moveTo>
                  <a:lnTo>
                    <a:pt x="2831228" y="0"/>
                  </a:lnTo>
                  <a:lnTo>
                    <a:pt x="2831228" y="553153"/>
                  </a:lnTo>
                  <a:lnTo>
                    <a:pt x="0" y="553153"/>
                  </a:lnTo>
                  <a:lnTo>
                    <a:pt x="0" y="0"/>
                  </a:lnTo>
                </a:path>
              </a:pathLst>
            </a:custGeom>
            <a:solidFill>
              <a:srgbClr val="272B64"/>
            </a:solidFill>
          </p:spPr>
          <p:txBody>
            <a:bodyPr/>
            <a:lstStyle/>
            <a:p>
              <a:endParaRPr lang="en-ID"/>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grpSp>
        <p:nvGrpSpPr>
          <p:cNvPr id="5" name="Group 5"/>
          <p:cNvGrpSpPr/>
          <p:nvPr/>
        </p:nvGrpSpPr>
        <p:grpSpPr>
          <a:xfrm>
            <a:off x="1028700" y="4195476"/>
            <a:ext cx="8641086" cy="4584528"/>
            <a:chOff x="0" y="0"/>
            <a:chExt cx="11521448" cy="6112704"/>
          </a:xfrm>
        </p:grpSpPr>
        <p:pic>
          <p:nvPicPr>
            <p:cNvPr id="6" name="Picture 6"/>
            <p:cNvPicPr>
              <a:picLocks noChangeAspect="1"/>
            </p:cNvPicPr>
            <p:nvPr/>
          </p:nvPicPr>
          <p:blipFill>
            <a:blip r:embed="rId2"/>
            <a:srcRect l="5352" r="5352"/>
            <a:stretch>
              <a:fillRect/>
            </a:stretch>
          </p:blipFill>
          <p:spPr>
            <a:xfrm>
              <a:off x="0" y="0"/>
              <a:ext cx="11521448" cy="6112704"/>
            </a:xfrm>
            <a:prstGeom prst="rect">
              <a:avLst/>
            </a:prstGeom>
          </p:spPr>
        </p:pic>
      </p:grpSp>
      <p:sp>
        <p:nvSpPr>
          <p:cNvPr id="7" name="TextBox 7"/>
          <p:cNvSpPr txBox="1"/>
          <p:nvPr/>
        </p:nvSpPr>
        <p:spPr>
          <a:xfrm>
            <a:off x="972007" y="2272852"/>
            <a:ext cx="7743996" cy="870342"/>
          </a:xfrm>
          <a:prstGeom prst="rect">
            <a:avLst/>
          </a:prstGeom>
        </p:spPr>
        <p:txBody>
          <a:bodyPr lIns="0" tIns="0" rIns="0" bIns="0" rtlCol="0" anchor="t">
            <a:spAutoFit/>
          </a:bodyPr>
          <a:lstStyle/>
          <a:p>
            <a:pPr>
              <a:lnSpc>
                <a:spcPts val="7122"/>
              </a:lnSpc>
              <a:spcBef>
                <a:spcPct val="0"/>
              </a:spcBef>
            </a:pPr>
            <a:r>
              <a:rPr lang="en-US" sz="5087">
                <a:solidFill>
                  <a:srgbClr val="272B64"/>
                </a:solidFill>
                <a:latin typeface="Raleway Bold"/>
              </a:rPr>
              <a:t>RESULTS &amp; DISCUSSION</a:t>
            </a:r>
          </a:p>
        </p:txBody>
      </p:sp>
      <p:sp>
        <p:nvSpPr>
          <p:cNvPr id="8" name="TextBox 8"/>
          <p:cNvSpPr txBox="1"/>
          <p:nvPr/>
        </p:nvSpPr>
        <p:spPr>
          <a:xfrm>
            <a:off x="10299096" y="3078012"/>
            <a:ext cx="7157374" cy="1048631"/>
          </a:xfrm>
          <a:prstGeom prst="rect">
            <a:avLst/>
          </a:prstGeom>
        </p:spPr>
        <p:txBody>
          <a:bodyPr lIns="0" tIns="0" rIns="0" bIns="0" rtlCol="0" anchor="t">
            <a:spAutoFit/>
          </a:bodyPr>
          <a:lstStyle/>
          <a:p>
            <a:pPr marL="640208" lvl="1" indent="-320104">
              <a:lnSpc>
                <a:spcPts val="4151"/>
              </a:lnSpc>
              <a:buFont typeface="Arial"/>
              <a:buChar char="•"/>
            </a:pPr>
            <a:r>
              <a:rPr lang="en-US" sz="2965">
                <a:solidFill>
                  <a:srgbClr val="272B64"/>
                </a:solidFill>
                <a:latin typeface="Raleway"/>
              </a:rPr>
              <a:t>Marketing agency is an agency engaged in marketing.</a:t>
            </a:r>
          </a:p>
        </p:txBody>
      </p:sp>
      <p:sp>
        <p:nvSpPr>
          <p:cNvPr id="9" name="TextBox 9"/>
          <p:cNvSpPr txBox="1"/>
          <p:nvPr/>
        </p:nvSpPr>
        <p:spPr>
          <a:xfrm>
            <a:off x="10299096" y="4409902"/>
            <a:ext cx="7157374" cy="1048631"/>
          </a:xfrm>
          <a:prstGeom prst="rect">
            <a:avLst/>
          </a:prstGeom>
        </p:spPr>
        <p:txBody>
          <a:bodyPr lIns="0" tIns="0" rIns="0" bIns="0" rtlCol="0" anchor="t">
            <a:spAutoFit/>
          </a:bodyPr>
          <a:lstStyle/>
          <a:p>
            <a:pPr marL="640208" lvl="1" indent="-320104">
              <a:lnSpc>
                <a:spcPts val="4151"/>
              </a:lnSpc>
              <a:buFont typeface="Arial"/>
              <a:buChar char="•"/>
            </a:pPr>
            <a:r>
              <a:rPr lang="en-US" sz="2965">
                <a:solidFill>
                  <a:srgbClr val="272B64"/>
                </a:solidFill>
                <a:latin typeface="Raleway"/>
              </a:rPr>
              <a:t>Marketing agency is an agency engaged in marketing.</a:t>
            </a:r>
          </a:p>
        </p:txBody>
      </p:sp>
      <p:sp>
        <p:nvSpPr>
          <p:cNvPr id="10" name="TextBox 10"/>
          <p:cNvSpPr txBox="1"/>
          <p:nvPr/>
        </p:nvSpPr>
        <p:spPr>
          <a:xfrm>
            <a:off x="10299096" y="5830009"/>
            <a:ext cx="7157374" cy="1048631"/>
          </a:xfrm>
          <a:prstGeom prst="rect">
            <a:avLst/>
          </a:prstGeom>
        </p:spPr>
        <p:txBody>
          <a:bodyPr lIns="0" tIns="0" rIns="0" bIns="0" rtlCol="0" anchor="t">
            <a:spAutoFit/>
          </a:bodyPr>
          <a:lstStyle/>
          <a:p>
            <a:pPr marL="640208" lvl="1" indent="-320104">
              <a:lnSpc>
                <a:spcPts val="4151"/>
              </a:lnSpc>
              <a:buFont typeface="Arial"/>
              <a:buChar char="•"/>
            </a:pPr>
            <a:r>
              <a:rPr lang="en-US" sz="2965">
                <a:solidFill>
                  <a:srgbClr val="272B64"/>
                </a:solidFill>
                <a:latin typeface="Raleway"/>
              </a:rPr>
              <a:t>Marketing agency is an agency engaged in marketing.</a:t>
            </a:r>
          </a:p>
        </p:txBody>
      </p:sp>
      <p:sp>
        <p:nvSpPr>
          <p:cNvPr id="11" name="TextBox 11"/>
          <p:cNvSpPr txBox="1"/>
          <p:nvPr/>
        </p:nvSpPr>
        <p:spPr>
          <a:xfrm>
            <a:off x="10299096" y="7250115"/>
            <a:ext cx="7157374" cy="1048631"/>
          </a:xfrm>
          <a:prstGeom prst="rect">
            <a:avLst/>
          </a:prstGeom>
        </p:spPr>
        <p:txBody>
          <a:bodyPr lIns="0" tIns="0" rIns="0" bIns="0" rtlCol="0" anchor="t">
            <a:spAutoFit/>
          </a:bodyPr>
          <a:lstStyle/>
          <a:p>
            <a:pPr marL="640208" lvl="1" indent="-320104">
              <a:lnSpc>
                <a:spcPts val="4151"/>
              </a:lnSpc>
              <a:buFont typeface="Arial"/>
              <a:buChar char="•"/>
            </a:pPr>
            <a:r>
              <a:rPr lang="en-US" sz="2965">
                <a:solidFill>
                  <a:srgbClr val="272B64"/>
                </a:solidFill>
                <a:latin typeface="Raleway"/>
              </a:rPr>
              <a:t>Marketing agency is an agency engaged in marketing.</a:t>
            </a:r>
          </a:p>
        </p:txBody>
      </p:sp>
      <p:grpSp>
        <p:nvGrpSpPr>
          <p:cNvPr id="12" name="Group 12"/>
          <p:cNvGrpSpPr/>
          <p:nvPr/>
        </p:nvGrpSpPr>
        <p:grpSpPr>
          <a:xfrm>
            <a:off x="-1294243" y="-1071552"/>
            <a:ext cx="21015838" cy="2406422"/>
            <a:chOff x="0" y="0"/>
            <a:chExt cx="5535036" cy="633790"/>
          </a:xfrm>
        </p:grpSpPr>
        <p:sp>
          <p:nvSpPr>
            <p:cNvPr id="13" name="Freeform 13"/>
            <p:cNvSpPr/>
            <p:nvPr/>
          </p:nvSpPr>
          <p:spPr>
            <a:xfrm>
              <a:off x="0" y="0"/>
              <a:ext cx="5535036" cy="633790"/>
            </a:xfrm>
            <a:custGeom>
              <a:avLst/>
              <a:gdLst/>
              <a:ahLst/>
              <a:cxnLst/>
              <a:rect l="l" t="t" r="r" b="b"/>
              <a:pathLst>
                <a:path w="5535036" h="633790">
                  <a:moveTo>
                    <a:pt x="0" y="0"/>
                  </a:moveTo>
                  <a:lnTo>
                    <a:pt x="5535036" y="0"/>
                  </a:lnTo>
                  <a:lnTo>
                    <a:pt x="5535036" y="633790"/>
                  </a:lnTo>
                  <a:lnTo>
                    <a:pt x="0" y="633790"/>
                  </a:lnTo>
                  <a:lnTo>
                    <a:pt x="0" y="0"/>
                  </a:lnTo>
                </a:path>
              </a:pathLst>
            </a:custGeom>
            <a:solidFill>
              <a:srgbClr val="272B64">
                <a:alpha val="80000"/>
              </a:srgbClr>
            </a:solidFill>
          </p:spPr>
          <p:txBody>
            <a:bodyPr/>
            <a:lstStyle/>
            <a:p>
              <a:endParaRPr lang="en-ID"/>
            </a:p>
          </p:txBody>
        </p:sp>
        <p:sp>
          <p:nvSpPr>
            <p:cNvPr id="14" name="TextBox 14"/>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sp>
        <p:nvSpPr>
          <p:cNvPr id="15" name="Freeform 15"/>
          <p:cNvSpPr/>
          <p:nvPr/>
        </p:nvSpPr>
        <p:spPr>
          <a:xfrm>
            <a:off x="18211800" y="8780004"/>
            <a:ext cx="2008504" cy="1099200"/>
          </a:xfrm>
          <a:custGeom>
            <a:avLst/>
            <a:gdLst/>
            <a:ahLst/>
            <a:cxnLst/>
            <a:rect l="l" t="t" r="r" b="b"/>
            <a:pathLst>
              <a:path w="2008504" h="1099200">
                <a:moveTo>
                  <a:pt x="0" y="0"/>
                </a:moveTo>
                <a:lnTo>
                  <a:pt x="2008504" y="0"/>
                </a:lnTo>
                <a:lnTo>
                  <a:pt x="2008504" y="1099200"/>
                </a:lnTo>
                <a:lnTo>
                  <a:pt x="0" y="1099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16" name="Freeform 16"/>
          <p:cNvSpPr/>
          <p:nvPr/>
        </p:nvSpPr>
        <p:spPr>
          <a:xfrm>
            <a:off x="4413096" y="245382"/>
            <a:ext cx="861817" cy="783318"/>
          </a:xfrm>
          <a:custGeom>
            <a:avLst/>
            <a:gdLst/>
            <a:ahLst/>
            <a:cxnLst/>
            <a:rect l="l" t="t" r="r" b="b"/>
            <a:pathLst>
              <a:path w="861817" h="783318">
                <a:moveTo>
                  <a:pt x="0" y="0"/>
                </a:moveTo>
                <a:lnTo>
                  <a:pt x="861817" y="0"/>
                </a:lnTo>
                <a:lnTo>
                  <a:pt x="861817" y="783318"/>
                </a:lnTo>
                <a:lnTo>
                  <a:pt x="0" y="783318"/>
                </a:lnTo>
                <a:lnTo>
                  <a:pt x="0" y="0"/>
                </a:lnTo>
                <a:close/>
              </a:path>
            </a:pathLst>
          </a:custGeom>
          <a:blipFill>
            <a:blip r:embed="rId5"/>
            <a:stretch>
              <a:fillRect/>
            </a:stretch>
          </a:blipFill>
        </p:spPr>
        <p:txBody>
          <a:bodyPr/>
          <a:lstStyle/>
          <a:p>
            <a:endParaRPr lang="en-ID"/>
          </a:p>
        </p:txBody>
      </p:sp>
      <p:sp>
        <p:nvSpPr>
          <p:cNvPr id="17" name="Freeform 17"/>
          <p:cNvSpPr/>
          <p:nvPr/>
        </p:nvSpPr>
        <p:spPr>
          <a:xfrm>
            <a:off x="5481152" y="276457"/>
            <a:ext cx="828675" cy="828675"/>
          </a:xfrm>
          <a:custGeom>
            <a:avLst/>
            <a:gdLst/>
            <a:ahLst/>
            <a:cxnLst/>
            <a:rect l="l" t="t" r="r" b="b"/>
            <a:pathLst>
              <a:path w="828675" h="828675">
                <a:moveTo>
                  <a:pt x="0" y="0"/>
                </a:moveTo>
                <a:lnTo>
                  <a:pt x="828675" y="0"/>
                </a:lnTo>
                <a:lnTo>
                  <a:pt x="828675" y="828675"/>
                </a:lnTo>
                <a:lnTo>
                  <a:pt x="0" y="828675"/>
                </a:lnTo>
                <a:lnTo>
                  <a:pt x="0" y="0"/>
                </a:lnTo>
                <a:close/>
              </a:path>
            </a:pathLst>
          </a:custGeom>
          <a:blipFill>
            <a:blip r:embed="rId6"/>
            <a:stretch>
              <a:fillRect/>
            </a:stretch>
          </a:blipFill>
        </p:spPr>
        <p:txBody>
          <a:bodyPr/>
          <a:lstStyle/>
          <a:p>
            <a:endParaRPr lang="en-ID"/>
          </a:p>
        </p:txBody>
      </p:sp>
      <p:sp>
        <p:nvSpPr>
          <p:cNvPr id="18" name="TextBox 18"/>
          <p:cNvSpPr txBox="1"/>
          <p:nvPr/>
        </p:nvSpPr>
        <p:spPr>
          <a:xfrm>
            <a:off x="6471752" y="592460"/>
            <a:ext cx="1693990" cy="414973"/>
          </a:xfrm>
          <a:prstGeom prst="rect">
            <a:avLst/>
          </a:prstGeom>
        </p:spPr>
        <p:txBody>
          <a:bodyPr lIns="0" tIns="0" rIns="0" bIns="0" rtlCol="0" anchor="t">
            <a:spAutoFit/>
          </a:bodyPr>
          <a:lstStyle/>
          <a:p>
            <a:pPr>
              <a:lnSpc>
                <a:spcPts val="1679"/>
              </a:lnSpc>
            </a:pPr>
            <a:r>
              <a:rPr lang="en-US" sz="1199">
                <a:solidFill>
                  <a:srgbClr val="B5141C"/>
                </a:solidFill>
                <a:latin typeface="Open Sans Bold"/>
              </a:rPr>
              <a:t>FAKULTAS HUKUM</a:t>
            </a:r>
          </a:p>
          <a:p>
            <a:pPr>
              <a:lnSpc>
                <a:spcPts val="1679"/>
              </a:lnSpc>
            </a:pPr>
            <a:r>
              <a:rPr lang="en-US" sz="1199">
                <a:solidFill>
                  <a:srgbClr val="B5141C"/>
                </a:solidFill>
                <a:latin typeface="Open Sans Bold"/>
              </a:rPr>
              <a:t>UNIVERSITAS TRISAKTI</a:t>
            </a:r>
          </a:p>
        </p:txBody>
      </p:sp>
      <p:sp>
        <p:nvSpPr>
          <p:cNvPr id="19" name="Freeform 19"/>
          <p:cNvSpPr/>
          <p:nvPr/>
        </p:nvSpPr>
        <p:spPr>
          <a:xfrm>
            <a:off x="8213368" y="363377"/>
            <a:ext cx="1185035" cy="687320"/>
          </a:xfrm>
          <a:custGeom>
            <a:avLst/>
            <a:gdLst/>
            <a:ahLst/>
            <a:cxnLst/>
            <a:rect l="l" t="t" r="r" b="b"/>
            <a:pathLst>
              <a:path w="1185035" h="687320">
                <a:moveTo>
                  <a:pt x="0" y="0"/>
                </a:moveTo>
                <a:lnTo>
                  <a:pt x="1185035" y="0"/>
                </a:lnTo>
                <a:lnTo>
                  <a:pt x="1185035" y="687320"/>
                </a:lnTo>
                <a:lnTo>
                  <a:pt x="0" y="687320"/>
                </a:lnTo>
                <a:lnTo>
                  <a:pt x="0" y="0"/>
                </a:lnTo>
                <a:close/>
              </a:path>
            </a:pathLst>
          </a:custGeom>
          <a:blipFill>
            <a:blip r:embed="rId7"/>
            <a:stretch>
              <a:fillRect/>
            </a:stretch>
          </a:blipFill>
        </p:spPr>
        <p:txBody>
          <a:bodyPr/>
          <a:lstStyle/>
          <a:p>
            <a:endParaRPr lang="en-ID"/>
          </a:p>
        </p:txBody>
      </p:sp>
      <p:sp>
        <p:nvSpPr>
          <p:cNvPr id="20" name="Freeform 20"/>
          <p:cNvSpPr/>
          <p:nvPr/>
        </p:nvSpPr>
        <p:spPr>
          <a:xfrm>
            <a:off x="9607953" y="321814"/>
            <a:ext cx="1960146" cy="783318"/>
          </a:xfrm>
          <a:custGeom>
            <a:avLst/>
            <a:gdLst/>
            <a:ahLst/>
            <a:cxnLst/>
            <a:rect l="l" t="t" r="r" b="b"/>
            <a:pathLst>
              <a:path w="1960146" h="783318">
                <a:moveTo>
                  <a:pt x="0" y="0"/>
                </a:moveTo>
                <a:lnTo>
                  <a:pt x="1960145" y="0"/>
                </a:lnTo>
                <a:lnTo>
                  <a:pt x="1960145" y="783318"/>
                </a:lnTo>
                <a:lnTo>
                  <a:pt x="0" y="783318"/>
                </a:lnTo>
                <a:lnTo>
                  <a:pt x="0" y="0"/>
                </a:lnTo>
                <a:close/>
              </a:path>
            </a:pathLst>
          </a:custGeom>
          <a:blipFill>
            <a:blip r:embed="rId8"/>
            <a:stretch>
              <a:fillRect/>
            </a:stretch>
          </a:blipFill>
        </p:spPr>
        <p:txBody>
          <a:bodyPr/>
          <a:lstStyle/>
          <a:p>
            <a:endParaRPr lang="en-ID"/>
          </a:p>
        </p:txBody>
      </p:sp>
      <p:sp>
        <p:nvSpPr>
          <p:cNvPr id="21" name="Freeform 21"/>
          <p:cNvSpPr/>
          <p:nvPr/>
        </p:nvSpPr>
        <p:spPr>
          <a:xfrm>
            <a:off x="11787133" y="417812"/>
            <a:ext cx="1224234" cy="578451"/>
          </a:xfrm>
          <a:custGeom>
            <a:avLst/>
            <a:gdLst/>
            <a:ahLst/>
            <a:cxnLst/>
            <a:rect l="l" t="t" r="r" b="b"/>
            <a:pathLst>
              <a:path w="1224234" h="578451">
                <a:moveTo>
                  <a:pt x="0" y="0"/>
                </a:moveTo>
                <a:lnTo>
                  <a:pt x="1224234" y="0"/>
                </a:lnTo>
                <a:lnTo>
                  <a:pt x="1224234" y="578451"/>
                </a:lnTo>
                <a:lnTo>
                  <a:pt x="0" y="578451"/>
                </a:lnTo>
                <a:lnTo>
                  <a:pt x="0" y="0"/>
                </a:lnTo>
                <a:close/>
              </a:path>
            </a:pathLst>
          </a:custGeom>
          <a:blipFill>
            <a:blip r:embed="rId9"/>
            <a:stretch>
              <a:fillRect/>
            </a:stretch>
          </a:blipFill>
        </p:spPr>
        <p:txBody>
          <a:bodyPr/>
          <a:lstStyle/>
          <a:p>
            <a:endParaRPr lang="en-ID"/>
          </a:p>
        </p:txBody>
      </p:sp>
      <p:sp>
        <p:nvSpPr>
          <p:cNvPr id="22" name="Freeform 22"/>
          <p:cNvSpPr/>
          <p:nvPr/>
        </p:nvSpPr>
        <p:spPr>
          <a:xfrm>
            <a:off x="13220917" y="291164"/>
            <a:ext cx="2200768" cy="844619"/>
          </a:xfrm>
          <a:custGeom>
            <a:avLst/>
            <a:gdLst/>
            <a:ahLst/>
            <a:cxnLst/>
            <a:rect l="l" t="t" r="r" b="b"/>
            <a:pathLst>
              <a:path w="2200768" h="844619">
                <a:moveTo>
                  <a:pt x="0" y="0"/>
                </a:moveTo>
                <a:lnTo>
                  <a:pt x="2200768" y="0"/>
                </a:lnTo>
                <a:lnTo>
                  <a:pt x="2200768" y="844619"/>
                </a:lnTo>
                <a:lnTo>
                  <a:pt x="0" y="844619"/>
                </a:lnTo>
                <a:lnTo>
                  <a:pt x="0" y="0"/>
                </a:lnTo>
                <a:close/>
              </a:path>
            </a:pathLst>
          </a:custGeom>
          <a:blipFill>
            <a:blip r:embed="rId10"/>
            <a:stretch>
              <a:fillRect/>
            </a:stretch>
          </a:blipFill>
        </p:spPr>
        <p:txBody>
          <a:bodyPr/>
          <a:lstStyle/>
          <a:p>
            <a:endParaRPr lang="en-ID"/>
          </a:p>
        </p:txBody>
      </p:sp>
      <p:sp>
        <p:nvSpPr>
          <p:cNvPr id="23" name="Freeform 23"/>
          <p:cNvSpPr/>
          <p:nvPr/>
        </p:nvSpPr>
        <p:spPr>
          <a:xfrm>
            <a:off x="14630400" y="9018129"/>
            <a:ext cx="944995" cy="944995"/>
          </a:xfrm>
          <a:custGeom>
            <a:avLst/>
            <a:gdLst/>
            <a:ahLst/>
            <a:cxnLst/>
            <a:rect l="l" t="t" r="r" b="b"/>
            <a:pathLst>
              <a:path w="944995" h="944995">
                <a:moveTo>
                  <a:pt x="0" y="0"/>
                </a:moveTo>
                <a:lnTo>
                  <a:pt x="944995" y="0"/>
                </a:lnTo>
                <a:lnTo>
                  <a:pt x="944995" y="944995"/>
                </a:lnTo>
                <a:lnTo>
                  <a:pt x="0" y="944995"/>
                </a:lnTo>
                <a:lnTo>
                  <a:pt x="0" y="0"/>
                </a:lnTo>
                <a:close/>
              </a:path>
            </a:pathLst>
          </a:custGeom>
          <a:blipFill>
            <a:blip r:embed="rId11"/>
            <a:stretch>
              <a:fillRect/>
            </a:stretch>
          </a:blipFill>
        </p:spPr>
        <p:txBody>
          <a:bodyPr/>
          <a:lstStyle/>
          <a:p>
            <a:endParaRPr lang="en-ID"/>
          </a:p>
        </p:txBody>
      </p:sp>
      <p:sp>
        <p:nvSpPr>
          <p:cNvPr id="24" name="Freeform 24"/>
          <p:cNvSpPr/>
          <p:nvPr/>
        </p:nvSpPr>
        <p:spPr>
          <a:xfrm>
            <a:off x="13639800" y="9080167"/>
            <a:ext cx="924181" cy="944995"/>
          </a:xfrm>
          <a:custGeom>
            <a:avLst/>
            <a:gdLst/>
            <a:ahLst/>
            <a:cxnLst/>
            <a:rect l="l" t="t" r="r" b="b"/>
            <a:pathLst>
              <a:path w="924181" h="944995">
                <a:moveTo>
                  <a:pt x="0" y="0"/>
                </a:moveTo>
                <a:lnTo>
                  <a:pt x="924181" y="0"/>
                </a:lnTo>
                <a:lnTo>
                  <a:pt x="924181" y="944996"/>
                </a:lnTo>
                <a:lnTo>
                  <a:pt x="0" y="944996"/>
                </a:lnTo>
                <a:lnTo>
                  <a:pt x="0" y="0"/>
                </a:lnTo>
                <a:close/>
              </a:path>
            </a:pathLst>
          </a:custGeom>
          <a:blipFill>
            <a:blip r:embed="rId12"/>
            <a:stretch>
              <a:fillRect/>
            </a:stretch>
          </a:blipFill>
        </p:spPr>
        <p:txBody>
          <a:bodyPr/>
          <a:lstStyle/>
          <a:p>
            <a:endParaRPr lang="en-ID"/>
          </a:p>
        </p:txBody>
      </p:sp>
      <p:sp>
        <p:nvSpPr>
          <p:cNvPr id="25" name="Freeform 25"/>
          <p:cNvSpPr/>
          <p:nvPr/>
        </p:nvSpPr>
        <p:spPr>
          <a:xfrm>
            <a:off x="12344400" y="9180268"/>
            <a:ext cx="1257736" cy="782856"/>
          </a:xfrm>
          <a:custGeom>
            <a:avLst/>
            <a:gdLst/>
            <a:ahLst/>
            <a:cxnLst/>
            <a:rect l="l" t="t" r="r" b="b"/>
            <a:pathLst>
              <a:path w="1257736" h="782856">
                <a:moveTo>
                  <a:pt x="0" y="0"/>
                </a:moveTo>
                <a:lnTo>
                  <a:pt x="1257736" y="0"/>
                </a:lnTo>
                <a:lnTo>
                  <a:pt x="1257736" y="782856"/>
                </a:lnTo>
                <a:lnTo>
                  <a:pt x="0" y="782856"/>
                </a:lnTo>
                <a:lnTo>
                  <a:pt x="0" y="0"/>
                </a:lnTo>
                <a:close/>
              </a:path>
            </a:pathLst>
          </a:custGeom>
          <a:blipFill>
            <a:blip r:embed="rId13"/>
            <a:stretch>
              <a:fillRect/>
            </a:stretch>
          </a:blipFill>
        </p:spPr>
        <p:txBody>
          <a:bodyPr/>
          <a:lstStyle/>
          <a:p>
            <a:endParaRPr lang="en-ID"/>
          </a:p>
        </p:txBody>
      </p:sp>
      <p:sp>
        <p:nvSpPr>
          <p:cNvPr id="26" name="Freeform 26"/>
          <p:cNvSpPr/>
          <p:nvPr/>
        </p:nvSpPr>
        <p:spPr>
          <a:xfrm>
            <a:off x="11353800" y="9118230"/>
            <a:ext cx="923423" cy="906933"/>
          </a:xfrm>
          <a:custGeom>
            <a:avLst/>
            <a:gdLst/>
            <a:ahLst/>
            <a:cxnLst/>
            <a:rect l="l" t="t" r="r" b="b"/>
            <a:pathLst>
              <a:path w="923423" h="906933">
                <a:moveTo>
                  <a:pt x="0" y="0"/>
                </a:moveTo>
                <a:lnTo>
                  <a:pt x="923423" y="0"/>
                </a:lnTo>
                <a:lnTo>
                  <a:pt x="923423" y="906933"/>
                </a:lnTo>
                <a:lnTo>
                  <a:pt x="0" y="906933"/>
                </a:lnTo>
                <a:lnTo>
                  <a:pt x="0" y="0"/>
                </a:lnTo>
                <a:close/>
              </a:path>
            </a:pathLst>
          </a:custGeom>
          <a:blipFill>
            <a:blip r:embed="rId14"/>
            <a:stretch>
              <a:fillRect/>
            </a:stretch>
          </a:blipFill>
        </p:spPr>
        <p:txBody>
          <a:bodyPr/>
          <a:lstStyle/>
          <a:p>
            <a:endParaRPr lang="en-ID"/>
          </a:p>
        </p:txBody>
      </p:sp>
      <p:sp>
        <p:nvSpPr>
          <p:cNvPr id="27" name="Freeform 27"/>
          <p:cNvSpPr/>
          <p:nvPr/>
        </p:nvSpPr>
        <p:spPr>
          <a:xfrm>
            <a:off x="10363200" y="9118230"/>
            <a:ext cx="899156" cy="944995"/>
          </a:xfrm>
          <a:custGeom>
            <a:avLst/>
            <a:gdLst/>
            <a:ahLst/>
            <a:cxnLst/>
            <a:rect l="l" t="t" r="r" b="b"/>
            <a:pathLst>
              <a:path w="899156" h="944995">
                <a:moveTo>
                  <a:pt x="0" y="0"/>
                </a:moveTo>
                <a:lnTo>
                  <a:pt x="899156" y="0"/>
                </a:lnTo>
                <a:lnTo>
                  <a:pt x="899156" y="944995"/>
                </a:lnTo>
                <a:lnTo>
                  <a:pt x="0" y="944995"/>
                </a:lnTo>
                <a:lnTo>
                  <a:pt x="0" y="0"/>
                </a:lnTo>
                <a:close/>
              </a:path>
            </a:pathLst>
          </a:custGeom>
          <a:blipFill>
            <a:blip r:embed="rId15"/>
            <a:stretch>
              <a:fillRect/>
            </a:stretch>
          </a:blipFill>
        </p:spPr>
        <p:txBody>
          <a:bodyPr/>
          <a:lstStyle/>
          <a:p>
            <a:endParaRPr lang="en-ID"/>
          </a:p>
        </p:txBody>
      </p:sp>
      <p:pic>
        <p:nvPicPr>
          <p:cNvPr id="28" name="Picture 27">
            <a:extLst>
              <a:ext uri="{FF2B5EF4-FFF2-40B4-BE49-F238E27FC236}">
                <a16:creationId xmlns:a16="http://schemas.microsoft.com/office/drawing/2014/main" id="{E99751F1-F7F3-E037-7E91-F1A54467663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648770" y="9029700"/>
            <a:ext cx="2486830" cy="9449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F0F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9856989" y="4144908"/>
            <a:ext cx="6830823" cy="2296761"/>
            <a:chOff x="0" y="0"/>
            <a:chExt cx="1799065" cy="604908"/>
          </a:xfrm>
        </p:grpSpPr>
        <p:sp>
          <p:nvSpPr>
            <p:cNvPr id="3" name="Freeform 3"/>
            <p:cNvSpPr/>
            <p:nvPr/>
          </p:nvSpPr>
          <p:spPr>
            <a:xfrm>
              <a:off x="0" y="0"/>
              <a:ext cx="1799065" cy="604908"/>
            </a:xfrm>
            <a:custGeom>
              <a:avLst/>
              <a:gdLst/>
              <a:ahLst/>
              <a:cxnLst/>
              <a:rect l="l" t="t" r="r" b="b"/>
              <a:pathLst>
                <a:path w="1799065" h="604908">
                  <a:moveTo>
                    <a:pt x="0" y="0"/>
                  </a:moveTo>
                  <a:lnTo>
                    <a:pt x="1799065" y="0"/>
                  </a:lnTo>
                  <a:lnTo>
                    <a:pt x="1799065" y="604908"/>
                  </a:lnTo>
                  <a:lnTo>
                    <a:pt x="0" y="604908"/>
                  </a:lnTo>
                  <a:lnTo>
                    <a:pt x="0" y="0"/>
                  </a:lnTo>
                </a:path>
              </a:pathLst>
            </a:custGeom>
            <a:solidFill>
              <a:srgbClr val="272B64"/>
            </a:solidFill>
          </p:spPr>
          <p:txBody>
            <a:bodyPr/>
            <a:lstStyle/>
            <a:p>
              <a:endParaRPr lang="en-ID"/>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grpSp>
        <p:nvGrpSpPr>
          <p:cNvPr id="5" name="Group 5"/>
          <p:cNvGrpSpPr/>
          <p:nvPr/>
        </p:nvGrpSpPr>
        <p:grpSpPr>
          <a:xfrm>
            <a:off x="-2319007" y="-1071552"/>
            <a:ext cx="22497532" cy="2539854"/>
            <a:chOff x="0" y="0"/>
            <a:chExt cx="5925276" cy="668933"/>
          </a:xfrm>
        </p:grpSpPr>
        <p:sp>
          <p:nvSpPr>
            <p:cNvPr id="6" name="Freeform 6"/>
            <p:cNvSpPr/>
            <p:nvPr/>
          </p:nvSpPr>
          <p:spPr>
            <a:xfrm>
              <a:off x="0" y="0"/>
              <a:ext cx="5925276" cy="668933"/>
            </a:xfrm>
            <a:custGeom>
              <a:avLst/>
              <a:gdLst/>
              <a:ahLst/>
              <a:cxnLst/>
              <a:rect l="l" t="t" r="r" b="b"/>
              <a:pathLst>
                <a:path w="5925276" h="668933">
                  <a:moveTo>
                    <a:pt x="0" y="0"/>
                  </a:moveTo>
                  <a:lnTo>
                    <a:pt x="5925276" y="0"/>
                  </a:lnTo>
                  <a:lnTo>
                    <a:pt x="5925276" y="668933"/>
                  </a:lnTo>
                  <a:lnTo>
                    <a:pt x="0" y="668933"/>
                  </a:lnTo>
                  <a:lnTo>
                    <a:pt x="0" y="0"/>
                  </a:lnTo>
                </a:path>
              </a:pathLst>
            </a:custGeom>
            <a:solidFill>
              <a:srgbClr val="272B64">
                <a:alpha val="80784"/>
              </a:srgbClr>
            </a:solidFill>
          </p:spPr>
          <p:txBody>
            <a:bodyPr/>
            <a:lstStyle/>
            <a:p>
              <a:endParaRPr lang="en-ID"/>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grpSp>
        <p:nvGrpSpPr>
          <p:cNvPr id="8" name="Group 8"/>
          <p:cNvGrpSpPr/>
          <p:nvPr/>
        </p:nvGrpSpPr>
        <p:grpSpPr>
          <a:xfrm>
            <a:off x="12806305" y="0"/>
            <a:ext cx="5481695" cy="10287000"/>
            <a:chOff x="0" y="0"/>
            <a:chExt cx="7308927" cy="13716000"/>
          </a:xfrm>
        </p:grpSpPr>
        <p:pic>
          <p:nvPicPr>
            <p:cNvPr id="9" name="Picture 9"/>
            <p:cNvPicPr>
              <a:picLocks noChangeAspect="1"/>
            </p:cNvPicPr>
            <p:nvPr/>
          </p:nvPicPr>
          <p:blipFill>
            <a:blip r:embed="rId2"/>
            <a:srcRect l="51521" r="15062"/>
            <a:stretch>
              <a:fillRect/>
            </a:stretch>
          </p:blipFill>
          <p:spPr>
            <a:xfrm>
              <a:off x="0" y="0"/>
              <a:ext cx="7308927" cy="13716000"/>
            </a:xfrm>
            <a:prstGeom prst="rect">
              <a:avLst/>
            </a:prstGeom>
          </p:spPr>
        </p:pic>
      </p:grpSp>
      <p:sp>
        <p:nvSpPr>
          <p:cNvPr id="10" name="TextBox 10"/>
          <p:cNvSpPr txBox="1"/>
          <p:nvPr/>
        </p:nvSpPr>
        <p:spPr>
          <a:xfrm>
            <a:off x="689315" y="3599645"/>
            <a:ext cx="5384104" cy="657993"/>
          </a:xfrm>
          <a:prstGeom prst="rect">
            <a:avLst/>
          </a:prstGeom>
        </p:spPr>
        <p:txBody>
          <a:bodyPr lIns="0" tIns="0" rIns="0" bIns="0" rtlCol="0" anchor="t">
            <a:spAutoFit/>
          </a:bodyPr>
          <a:lstStyle/>
          <a:p>
            <a:pPr marL="803095" lvl="1" indent="-401547">
              <a:lnSpc>
                <a:spcPts val="5207"/>
              </a:lnSpc>
              <a:buFont typeface="Arial"/>
              <a:buChar char="•"/>
            </a:pPr>
            <a:r>
              <a:rPr lang="en-US" sz="3719">
                <a:solidFill>
                  <a:srgbClr val="272B64"/>
                </a:solidFill>
                <a:latin typeface="Raleway"/>
              </a:rPr>
              <a:t>Marketing Analysis</a:t>
            </a:r>
          </a:p>
        </p:txBody>
      </p:sp>
      <p:sp>
        <p:nvSpPr>
          <p:cNvPr id="11" name="TextBox 11"/>
          <p:cNvSpPr txBox="1"/>
          <p:nvPr/>
        </p:nvSpPr>
        <p:spPr>
          <a:xfrm>
            <a:off x="1444598" y="4371622"/>
            <a:ext cx="4926760" cy="879466"/>
          </a:xfrm>
          <a:prstGeom prst="rect">
            <a:avLst/>
          </a:prstGeom>
        </p:spPr>
        <p:txBody>
          <a:bodyPr lIns="0" tIns="0" rIns="0" bIns="0" rtlCol="0" anchor="t">
            <a:spAutoFit/>
          </a:bodyPr>
          <a:lstStyle/>
          <a:p>
            <a:pPr>
              <a:lnSpc>
                <a:spcPts val="3500"/>
              </a:lnSpc>
              <a:spcBef>
                <a:spcPct val="0"/>
              </a:spcBef>
            </a:pPr>
            <a:r>
              <a:rPr lang="en-US" sz="2500">
                <a:solidFill>
                  <a:srgbClr val="272B64"/>
                </a:solidFill>
                <a:latin typeface="Raleway"/>
              </a:rPr>
              <a:t>Marketing agency is an agency engaged in marketing.</a:t>
            </a:r>
          </a:p>
        </p:txBody>
      </p:sp>
      <p:sp>
        <p:nvSpPr>
          <p:cNvPr id="12" name="TextBox 12"/>
          <p:cNvSpPr txBox="1"/>
          <p:nvPr/>
        </p:nvSpPr>
        <p:spPr>
          <a:xfrm>
            <a:off x="6074883" y="5564952"/>
            <a:ext cx="5709753" cy="657993"/>
          </a:xfrm>
          <a:prstGeom prst="rect">
            <a:avLst/>
          </a:prstGeom>
        </p:spPr>
        <p:txBody>
          <a:bodyPr lIns="0" tIns="0" rIns="0" bIns="0" rtlCol="0" anchor="t">
            <a:spAutoFit/>
          </a:bodyPr>
          <a:lstStyle/>
          <a:p>
            <a:pPr marL="803095" lvl="1" indent="-401547">
              <a:lnSpc>
                <a:spcPts val="5207"/>
              </a:lnSpc>
              <a:buFont typeface="Arial"/>
              <a:buChar char="•"/>
            </a:pPr>
            <a:r>
              <a:rPr lang="en-US" sz="3719">
                <a:solidFill>
                  <a:srgbClr val="272B64"/>
                </a:solidFill>
                <a:latin typeface="Raleway"/>
              </a:rPr>
              <a:t>Financial Analysis</a:t>
            </a:r>
          </a:p>
        </p:txBody>
      </p:sp>
      <p:sp>
        <p:nvSpPr>
          <p:cNvPr id="13" name="TextBox 13"/>
          <p:cNvSpPr txBox="1"/>
          <p:nvPr/>
        </p:nvSpPr>
        <p:spPr>
          <a:xfrm>
            <a:off x="6857875" y="6336929"/>
            <a:ext cx="4926760" cy="879466"/>
          </a:xfrm>
          <a:prstGeom prst="rect">
            <a:avLst/>
          </a:prstGeom>
        </p:spPr>
        <p:txBody>
          <a:bodyPr lIns="0" tIns="0" rIns="0" bIns="0" rtlCol="0" anchor="t">
            <a:spAutoFit/>
          </a:bodyPr>
          <a:lstStyle/>
          <a:p>
            <a:pPr>
              <a:lnSpc>
                <a:spcPts val="3500"/>
              </a:lnSpc>
              <a:spcBef>
                <a:spcPct val="0"/>
              </a:spcBef>
            </a:pPr>
            <a:r>
              <a:rPr lang="en-US" sz="2500">
                <a:solidFill>
                  <a:srgbClr val="272B64"/>
                </a:solidFill>
                <a:latin typeface="Raleway"/>
              </a:rPr>
              <a:t>Marketing agency is an agency engaged in marketing.</a:t>
            </a:r>
          </a:p>
        </p:txBody>
      </p:sp>
      <p:sp>
        <p:nvSpPr>
          <p:cNvPr id="14" name="TextBox 14"/>
          <p:cNvSpPr txBox="1"/>
          <p:nvPr/>
        </p:nvSpPr>
        <p:spPr>
          <a:xfrm>
            <a:off x="689315" y="5566255"/>
            <a:ext cx="5384104" cy="657993"/>
          </a:xfrm>
          <a:prstGeom prst="rect">
            <a:avLst/>
          </a:prstGeom>
        </p:spPr>
        <p:txBody>
          <a:bodyPr lIns="0" tIns="0" rIns="0" bIns="0" rtlCol="0" anchor="t">
            <a:spAutoFit/>
          </a:bodyPr>
          <a:lstStyle/>
          <a:p>
            <a:pPr marL="803095" lvl="1" indent="-401547">
              <a:lnSpc>
                <a:spcPts val="5207"/>
              </a:lnSpc>
              <a:buFont typeface="Arial"/>
              <a:buChar char="•"/>
            </a:pPr>
            <a:r>
              <a:rPr lang="en-US" sz="3719">
                <a:solidFill>
                  <a:srgbClr val="272B64"/>
                </a:solidFill>
                <a:latin typeface="Raleway"/>
              </a:rPr>
              <a:t>Accompaniement</a:t>
            </a:r>
          </a:p>
        </p:txBody>
      </p:sp>
      <p:sp>
        <p:nvSpPr>
          <p:cNvPr id="15" name="TextBox 15"/>
          <p:cNvSpPr txBox="1"/>
          <p:nvPr/>
        </p:nvSpPr>
        <p:spPr>
          <a:xfrm>
            <a:off x="1444598" y="6335626"/>
            <a:ext cx="4926760" cy="879466"/>
          </a:xfrm>
          <a:prstGeom prst="rect">
            <a:avLst/>
          </a:prstGeom>
        </p:spPr>
        <p:txBody>
          <a:bodyPr lIns="0" tIns="0" rIns="0" bIns="0" rtlCol="0" anchor="t">
            <a:spAutoFit/>
          </a:bodyPr>
          <a:lstStyle/>
          <a:p>
            <a:pPr>
              <a:lnSpc>
                <a:spcPts val="3500"/>
              </a:lnSpc>
              <a:spcBef>
                <a:spcPct val="0"/>
              </a:spcBef>
            </a:pPr>
            <a:r>
              <a:rPr lang="en-US" sz="2500">
                <a:solidFill>
                  <a:srgbClr val="272B64"/>
                </a:solidFill>
                <a:latin typeface="Raleway"/>
              </a:rPr>
              <a:t>Marketing agency is an agency engaged in marketing.</a:t>
            </a:r>
          </a:p>
        </p:txBody>
      </p:sp>
      <p:sp>
        <p:nvSpPr>
          <p:cNvPr id="16" name="TextBox 16"/>
          <p:cNvSpPr txBox="1"/>
          <p:nvPr/>
        </p:nvSpPr>
        <p:spPr>
          <a:xfrm>
            <a:off x="6074883" y="3600818"/>
            <a:ext cx="5906262" cy="657993"/>
          </a:xfrm>
          <a:prstGeom prst="rect">
            <a:avLst/>
          </a:prstGeom>
        </p:spPr>
        <p:txBody>
          <a:bodyPr lIns="0" tIns="0" rIns="0" bIns="0" rtlCol="0" anchor="t">
            <a:spAutoFit/>
          </a:bodyPr>
          <a:lstStyle/>
          <a:p>
            <a:pPr marL="803095" lvl="1" indent="-401547">
              <a:lnSpc>
                <a:spcPts val="5207"/>
              </a:lnSpc>
              <a:buFont typeface="Arial"/>
              <a:buChar char="•"/>
            </a:pPr>
            <a:r>
              <a:rPr lang="en-US" sz="3719">
                <a:solidFill>
                  <a:srgbClr val="272B64"/>
                </a:solidFill>
                <a:latin typeface="Raleway"/>
              </a:rPr>
              <a:t>Strategy Mnagement</a:t>
            </a:r>
          </a:p>
        </p:txBody>
      </p:sp>
      <p:sp>
        <p:nvSpPr>
          <p:cNvPr id="17" name="TextBox 17"/>
          <p:cNvSpPr txBox="1"/>
          <p:nvPr/>
        </p:nvSpPr>
        <p:spPr>
          <a:xfrm>
            <a:off x="6857875" y="4370449"/>
            <a:ext cx="4926760" cy="879466"/>
          </a:xfrm>
          <a:prstGeom prst="rect">
            <a:avLst/>
          </a:prstGeom>
        </p:spPr>
        <p:txBody>
          <a:bodyPr lIns="0" tIns="0" rIns="0" bIns="0" rtlCol="0" anchor="t">
            <a:spAutoFit/>
          </a:bodyPr>
          <a:lstStyle/>
          <a:p>
            <a:pPr>
              <a:lnSpc>
                <a:spcPts val="3500"/>
              </a:lnSpc>
              <a:spcBef>
                <a:spcPct val="0"/>
              </a:spcBef>
            </a:pPr>
            <a:r>
              <a:rPr lang="en-US" sz="2500">
                <a:solidFill>
                  <a:srgbClr val="272B64"/>
                </a:solidFill>
                <a:latin typeface="Raleway"/>
              </a:rPr>
              <a:t>Marketing agency is an agency engaged in marketing.</a:t>
            </a:r>
          </a:p>
        </p:txBody>
      </p:sp>
      <p:sp>
        <p:nvSpPr>
          <p:cNvPr id="18" name="Freeform 18"/>
          <p:cNvSpPr/>
          <p:nvPr/>
        </p:nvSpPr>
        <p:spPr>
          <a:xfrm>
            <a:off x="1028700" y="8681868"/>
            <a:ext cx="2008504" cy="1099200"/>
          </a:xfrm>
          <a:custGeom>
            <a:avLst/>
            <a:gdLst/>
            <a:ahLst/>
            <a:cxnLst/>
            <a:rect l="l" t="t" r="r" b="b"/>
            <a:pathLst>
              <a:path w="2008504" h="1099200">
                <a:moveTo>
                  <a:pt x="0" y="0"/>
                </a:moveTo>
                <a:lnTo>
                  <a:pt x="2008504" y="0"/>
                </a:lnTo>
                <a:lnTo>
                  <a:pt x="2008504" y="1099200"/>
                </a:lnTo>
                <a:lnTo>
                  <a:pt x="0" y="1099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19" name="Freeform 19"/>
          <p:cNvSpPr/>
          <p:nvPr/>
        </p:nvSpPr>
        <p:spPr>
          <a:xfrm>
            <a:off x="9776131" y="1328277"/>
            <a:ext cx="2008504" cy="1099200"/>
          </a:xfrm>
          <a:custGeom>
            <a:avLst/>
            <a:gdLst/>
            <a:ahLst/>
            <a:cxnLst/>
            <a:rect l="l" t="t" r="r" b="b"/>
            <a:pathLst>
              <a:path w="2008504" h="1099200">
                <a:moveTo>
                  <a:pt x="0" y="0"/>
                </a:moveTo>
                <a:lnTo>
                  <a:pt x="2008504" y="0"/>
                </a:lnTo>
                <a:lnTo>
                  <a:pt x="2008504" y="1099200"/>
                </a:lnTo>
                <a:lnTo>
                  <a:pt x="0" y="1099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20" name="Freeform 20"/>
          <p:cNvSpPr/>
          <p:nvPr/>
        </p:nvSpPr>
        <p:spPr>
          <a:xfrm>
            <a:off x="597792" y="399769"/>
            <a:ext cx="861817" cy="783318"/>
          </a:xfrm>
          <a:custGeom>
            <a:avLst/>
            <a:gdLst/>
            <a:ahLst/>
            <a:cxnLst/>
            <a:rect l="l" t="t" r="r" b="b"/>
            <a:pathLst>
              <a:path w="861817" h="783318">
                <a:moveTo>
                  <a:pt x="0" y="0"/>
                </a:moveTo>
                <a:lnTo>
                  <a:pt x="861816" y="0"/>
                </a:lnTo>
                <a:lnTo>
                  <a:pt x="861816" y="783318"/>
                </a:lnTo>
                <a:lnTo>
                  <a:pt x="0" y="783318"/>
                </a:lnTo>
                <a:lnTo>
                  <a:pt x="0" y="0"/>
                </a:lnTo>
                <a:close/>
              </a:path>
            </a:pathLst>
          </a:custGeom>
          <a:blipFill>
            <a:blip r:embed="rId5"/>
            <a:stretch>
              <a:fillRect/>
            </a:stretch>
          </a:blipFill>
        </p:spPr>
        <p:txBody>
          <a:bodyPr/>
          <a:lstStyle/>
          <a:p>
            <a:endParaRPr lang="en-ID"/>
          </a:p>
        </p:txBody>
      </p:sp>
      <p:sp>
        <p:nvSpPr>
          <p:cNvPr id="21" name="Freeform 21"/>
          <p:cNvSpPr/>
          <p:nvPr/>
        </p:nvSpPr>
        <p:spPr>
          <a:xfrm>
            <a:off x="1618615" y="377091"/>
            <a:ext cx="828675" cy="828675"/>
          </a:xfrm>
          <a:custGeom>
            <a:avLst/>
            <a:gdLst/>
            <a:ahLst/>
            <a:cxnLst/>
            <a:rect l="l" t="t" r="r" b="b"/>
            <a:pathLst>
              <a:path w="828675" h="828675">
                <a:moveTo>
                  <a:pt x="0" y="0"/>
                </a:moveTo>
                <a:lnTo>
                  <a:pt x="828675" y="0"/>
                </a:lnTo>
                <a:lnTo>
                  <a:pt x="828675" y="828675"/>
                </a:lnTo>
                <a:lnTo>
                  <a:pt x="0" y="828675"/>
                </a:lnTo>
                <a:lnTo>
                  <a:pt x="0" y="0"/>
                </a:lnTo>
                <a:close/>
              </a:path>
            </a:pathLst>
          </a:custGeom>
          <a:blipFill>
            <a:blip r:embed="rId6"/>
            <a:stretch>
              <a:fillRect/>
            </a:stretch>
          </a:blipFill>
        </p:spPr>
        <p:txBody>
          <a:bodyPr/>
          <a:lstStyle/>
          <a:p>
            <a:endParaRPr lang="en-ID"/>
          </a:p>
        </p:txBody>
      </p:sp>
      <p:sp>
        <p:nvSpPr>
          <p:cNvPr id="22" name="TextBox 22"/>
          <p:cNvSpPr txBox="1"/>
          <p:nvPr/>
        </p:nvSpPr>
        <p:spPr>
          <a:xfrm>
            <a:off x="2609215" y="613727"/>
            <a:ext cx="1693990" cy="414973"/>
          </a:xfrm>
          <a:prstGeom prst="rect">
            <a:avLst/>
          </a:prstGeom>
        </p:spPr>
        <p:txBody>
          <a:bodyPr lIns="0" tIns="0" rIns="0" bIns="0" rtlCol="0" anchor="t">
            <a:spAutoFit/>
          </a:bodyPr>
          <a:lstStyle/>
          <a:p>
            <a:pPr>
              <a:lnSpc>
                <a:spcPts val="1679"/>
              </a:lnSpc>
            </a:pPr>
            <a:r>
              <a:rPr lang="en-US" sz="1199">
                <a:solidFill>
                  <a:srgbClr val="B5141C"/>
                </a:solidFill>
                <a:latin typeface="Open Sans Bold"/>
              </a:rPr>
              <a:t>FAKULTAS HUKUM</a:t>
            </a:r>
          </a:p>
          <a:p>
            <a:pPr>
              <a:lnSpc>
                <a:spcPts val="1679"/>
              </a:lnSpc>
            </a:pPr>
            <a:r>
              <a:rPr lang="en-US" sz="1199">
                <a:solidFill>
                  <a:srgbClr val="B5141C"/>
                </a:solidFill>
                <a:latin typeface="Open Sans Bold"/>
              </a:rPr>
              <a:t>UNIVERSITAS TRISAKTI</a:t>
            </a:r>
          </a:p>
        </p:txBody>
      </p:sp>
      <p:sp>
        <p:nvSpPr>
          <p:cNvPr id="23" name="Freeform 23"/>
          <p:cNvSpPr/>
          <p:nvPr/>
        </p:nvSpPr>
        <p:spPr>
          <a:xfrm>
            <a:off x="4465130" y="518445"/>
            <a:ext cx="1185035" cy="687320"/>
          </a:xfrm>
          <a:custGeom>
            <a:avLst/>
            <a:gdLst/>
            <a:ahLst/>
            <a:cxnLst/>
            <a:rect l="l" t="t" r="r" b="b"/>
            <a:pathLst>
              <a:path w="1185035" h="687320">
                <a:moveTo>
                  <a:pt x="0" y="0"/>
                </a:moveTo>
                <a:lnTo>
                  <a:pt x="1185035" y="0"/>
                </a:lnTo>
                <a:lnTo>
                  <a:pt x="1185035" y="687321"/>
                </a:lnTo>
                <a:lnTo>
                  <a:pt x="0" y="687321"/>
                </a:lnTo>
                <a:lnTo>
                  <a:pt x="0" y="0"/>
                </a:lnTo>
                <a:close/>
              </a:path>
            </a:pathLst>
          </a:custGeom>
          <a:blipFill>
            <a:blip r:embed="rId7"/>
            <a:stretch>
              <a:fillRect/>
            </a:stretch>
          </a:blipFill>
        </p:spPr>
        <p:txBody>
          <a:bodyPr/>
          <a:lstStyle/>
          <a:p>
            <a:endParaRPr lang="en-ID"/>
          </a:p>
        </p:txBody>
      </p:sp>
      <p:sp>
        <p:nvSpPr>
          <p:cNvPr id="24" name="Freeform 24"/>
          <p:cNvSpPr/>
          <p:nvPr/>
        </p:nvSpPr>
        <p:spPr>
          <a:xfrm>
            <a:off x="5877802" y="518445"/>
            <a:ext cx="1960146" cy="783318"/>
          </a:xfrm>
          <a:custGeom>
            <a:avLst/>
            <a:gdLst/>
            <a:ahLst/>
            <a:cxnLst/>
            <a:rect l="l" t="t" r="r" b="b"/>
            <a:pathLst>
              <a:path w="1960146" h="783318">
                <a:moveTo>
                  <a:pt x="0" y="0"/>
                </a:moveTo>
                <a:lnTo>
                  <a:pt x="1960145" y="0"/>
                </a:lnTo>
                <a:lnTo>
                  <a:pt x="1960145" y="783319"/>
                </a:lnTo>
                <a:lnTo>
                  <a:pt x="0" y="783319"/>
                </a:lnTo>
                <a:lnTo>
                  <a:pt x="0" y="0"/>
                </a:lnTo>
                <a:close/>
              </a:path>
            </a:pathLst>
          </a:custGeom>
          <a:blipFill>
            <a:blip r:embed="rId8"/>
            <a:stretch>
              <a:fillRect/>
            </a:stretch>
          </a:blipFill>
        </p:spPr>
        <p:txBody>
          <a:bodyPr/>
          <a:lstStyle/>
          <a:p>
            <a:endParaRPr lang="en-ID"/>
          </a:p>
        </p:txBody>
      </p:sp>
      <p:sp>
        <p:nvSpPr>
          <p:cNvPr id="25" name="Freeform 25"/>
          <p:cNvSpPr/>
          <p:nvPr/>
        </p:nvSpPr>
        <p:spPr>
          <a:xfrm>
            <a:off x="8097021" y="502203"/>
            <a:ext cx="1224234" cy="578451"/>
          </a:xfrm>
          <a:custGeom>
            <a:avLst/>
            <a:gdLst/>
            <a:ahLst/>
            <a:cxnLst/>
            <a:rect l="l" t="t" r="r" b="b"/>
            <a:pathLst>
              <a:path w="1224234" h="578451">
                <a:moveTo>
                  <a:pt x="0" y="0"/>
                </a:moveTo>
                <a:lnTo>
                  <a:pt x="1224234" y="0"/>
                </a:lnTo>
                <a:lnTo>
                  <a:pt x="1224234" y="578451"/>
                </a:lnTo>
                <a:lnTo>
                  <a:pt x="0" y="578451"/>
                </a:lnTo>
                <a:lnTo>
                  <a:pt x="0" y="0"/>
                </a:lnTo>
                <a:close/>
              </a:path>
            </a:pathLst>
          </a:custGeom>
          <a:blipFill>
            <a:blip r:embed="rId9"/>
            <a:stretch>
              <a:fillRect/>
            </a:stretch>
          </a:blipFill>
        </p:spPr>
        <p:txBody>
          <a:bodyPr/>
          <a:lstStyle/>
          <a:p>
            <a:endParaRPr lang="en-ID"/>
          </a:p>
        </p:txBody>
      </p:sp>
      <p:sp>
        <p:nvSpPr>
          <p:cNvPr id="26" name="Freeform 26"/>
          <p:cNvSpPr/>
          <p:nvPr/>
        </p:nvSpPr>
        <p:spPr>
          <a:xfrm>
            <a:off x="9483180" y="338468"/>
            <a:ext cx="2200768" cy="844619"/>
          </a:xfrm>
          <a:custGeom>
            <a:avLst/>
            <a:gdLst/>
            <a:ahLst/>
            <a:cxnLst/>
            <a:rect l="l" t="t" r="r" b="b"/>
            <a:pathLst>
              <a:path w="2200768" h="844619">
                <a:moveTo>
                  <a:pt x="0" y="0"/>
                </a:moveTo>
                <a:lnTo>
                  <a:pt x="2200768" y="0"/>
                </a:lnTo>
                <a:lnTo>
                  <a:pt x="2200768" y="844619"/>
                </a:lnTo>
                <a:lnTo>
                  <a:pt x="0" y="844619"/>
                </a:lnTo>
                <a:lnTo>
                  <a:pt x="0" y="0"/>
                </a:lnTo>
                <a:close/>
              </a:path>
            </a:pathLst>
          </a:custGeom>
          <a:blipFill>
            <a:blip r:embed="rId10"/>
            <a:stretch>
              <a:fillRect/>
            </a:stretch>
          </a:blipFill>
        </p:spPr>
        <p:txBody>
          <a:bodyPr/>
          <a:lstStyle/>
          <a:p>
            <a:endParaRPr lang="en-ID"/>
          </a:p>
        </p:txBody>
      </p:sp>
      <p:sp>
        <p:nvSpPr>
          <p:cNvPr id="27" name="Freeform 27"/>
          <p:cNvSpPr/>
          <p:nvPr/>
        </p:nvSpPr>
        <p:spPr>
          <a:xfrm>
            <a:off x="8884805" y="9018129"/>
            <a:ext cx="944995" cy="944995"/>
          </a:xfrm>
          <a:custGeom>
            <a:avLst/>
            <a:gdLst/>
            <a:ahLst/>
            <a:cxnLst/>
            <a:rect l="l" t="t" r="r" b="b"/>
            <a:pathLst>
              <a:path w="944995" h="944995">
                <a:moveTo>
                  <a:pt x="0" y="0"/>
                </a:moveTo>
                <a:lnTo>
                  <a:pt x="944996" y="0"/>
                </a:lnTo>
                <a:lnTo>
                  <a:pt x="944996" y="944995"/>
                </a:lnTo>
                <a:lnTo>
                  <a:pt x="0" y="944995"/>
                </a:lnTo>
                <a:lnTo>
                  <a:pt x="0" y="0"/>
                </a:lnTo>
                <a:close/>
              </a:path>
            </a:pathLst>
          </a:custGeom>
          <a:blipFill>
            <a:blip r:embed="rId11"/>
            <a:stretch>
              <a:fillRect/>
            </a:stretch>
          </a:blipFill>
        </p:spPr>
        <p:txBody>
          <a:bodyPr/>
          <a:lstStyle/>
          <a:p>
            <a:endParaRPr lang="en-ID"/>
          </a:p>
        </p:txBody>
      </p:sp>
      <p:sp>
        <p:nvSpPr>
          <p:cNvPr id="28" name="Freeform 28"/>
          <p:cNvSpPr/>
          <p:nvPr/>
        </p:nvSpPr>
        <p:spPr>
          <a:xfrm>
            <a:off x="7838819" y="9018129"/>
            <a:ext cx="924181" cy="944995"/>
          </a:xfrm>
          <a:custGeom>
            <a:avLst/>
            <a:gdLst/>
            <a:ahLst/>
            <a:cxnLst/>
            <a:rect l="l" t="t" r="r" b="b"/>
            <a:pathLst>
              <a:path w="924181" h="944995">
                <a:moveTo>
                  <a:pt x="0" y="0"/>
                </a:moveTo>
                <a:lnTo>
                  <a:pt x="924181" y="0"/>
                </a:lnTo>
                <a:lnTo>
                  <a:pt x="924181" y="944995"/>
                </a:lnTo>
                <a:lnTo>
                  <a:pt x="0" y="944995"/>
                </a:lnTo>
                <a:lnTo>
                  <a:pt x="0" y="0"/>
                </a:lnTo>
                <a:close/>
              </a:path>
            </a:pathLst>
          </a:custGeom>
          <a:blipFill>
            <a:blip r:embed="rId12"/>
            <a:stretch>
              <a:fillRect/>
            </a:stretch>
          </a:blipFill>
        </p:spPr>
        <p:txBody>
          <a:bodyPr/>
          <a:lstStyle/>
          <a:p>
            <a:endParaRPr lang="en-ID"/>
          </a:p>
        </p:txBody>
      </p:sp>
      <p:sp>
        <p:nvSpPr>
          <p:cNvPr id="29" name="Freeform 29"/>
          <p:cNvSpPr/>
          <p:nvPr/>
        </p:nvSpPr>
        <p:spPr>
          <a:xfrm>
            <a:off x="6553200" y="9180268"/>
            <a:ext cx="1257736" cy="782856"/>
          </a:xfrm>
          <a:custGeom>
            <a:avLst/>
            <a:gdLst/>
            <a:ahLst/>
            <a:cxnLst/>
            <a:rect l="l" t="t" r="r" b="b"/>
            <a:pathLst>
              <a:path w="1257736" h="782856">
                <a:moveTo>
                  <a:pt x="0" y="0"/>
                </a:moveTo>
                <a:lnTo>
                  <a:pt x="1257737" y="0"/>
                </a:lnTo>
                <a:lnTo>
                  <a:pt x="1257737" y="782856"/>
                </a:lnTo>
                <a:lnTo>
                  <a:pt x="0" y="782856"/>
                </a:lnTo>
                <a:lnTo>
                  <a:pt x="0" y="0"/>
                </a:lnTo>
                <a:close/>
              </a:path>
            </a:pathLst>
          </a:custGeom>
          <a:blipFill>
            <a:blip r:embed="rId13"/>
            <a:stretch>
              <a:fillRect/>
            </a:stretch>
          </a:blipFill>
        </p:spPr>
        <p:txBody>
          <a:bodyPr/>
          <a:lstStyle/>
          <a:p>
            <a:endParaRPr lang="en-ID"/>
          </a:p>
        </p:txBody>
      </p:sp>
      <p:sp>
        <p:nvSpPr>
          <p:cNvPr id="30" name="Freeform 30"/>
          <p:cNvSpPr/>
          <p:nvPr/>
        </p:nvSpPr>
        <p:spPr>
          <a:xfrm>
            <a:off x="5486400" y="9118230"/>
            <a:ext cx="923423" cy="906933"/>
          </a:xfrm>
          <a:custGeom>
            <a:avLst/>
            <a:gdLst/>
            <a:ahLst/>
            <a:cxnLst/>
            <a:rect l="l" t="t" r="r" b="b"/>
            <a:pathLst>
              <a:path w="923423" h="906933">
                <a:moveTo>
                  <a:pt x="0" y="0"/>
                </a:moveTo>
                <a:lnTo>
                  <a:pt x="923422" y="0"/>
                </a:lnTo>
                <a:lnTo>
                  <a:pt x="923422" y="906933"/>
                </a:lnTo>
                <a:lnTo>
                  <a:pt x="0" y="906933"/>
                </a:lnTo>
                <a:lnTo>
                  <a:pt x="0" y="0"/>
                </a:lnTo>
                <a:close/>
              </a:path>
            </a:pathLst>
          </a:custGeom>
          <a:blipFill>
            <a:blip r:embed="rId14"/>
            <a:stretch>
              <a:fillRect/>
            </a:stretch>
          </a:blipFill>
        </p:spPr>
        <p:txBody>
          <a:bodyPr/>
          <a:lstStyle/>
          <a:p>
            <a:endParaRPr lang="en-ID"/>
          </a:p>
        </p:txBody>
      </p:sp>
      <p:sp>
        <p:nvSpPr>
          <p:cNvPr id="31" name="Freeform 31"/>
          <p:cNvSpPr/>
          <p:nvPr/>
        </p:nvSpPr>
        <p:spPr>
          <a:xfrm>
            <a:off x="4434844" y="9080167"/>
            <a:ext cx="899156" cy="944995"/>
          </a:xfrm>
          <a:custGeom>
            <a:avLst/>
            <a:gdLst/>
            <a:ahLst/>
            <a:cxnLst/>
            <a:rect l="l" t="t" r="r" b="b"/>
            <a:pathLst>
              <a:path w="899156" h="944995">
                <a:moveTo>
                  <a:pt x="0" y="0"/>
                </a:moveTo>
                <a:lnTo>
                  <a:pt x="899156" y="0"/>
                </a:lnTo>
                <a:lnTo>
                  <a:pt x="899156" y="944996"/>
                </a:lnTo>
                <a:lnTo>
                  <a:pt x="0" y="944996"/>
                </a:lnTo>
                <a:lnTo>
                  <a:pt x="0" y="0"/>
                </a:lnTo>
                <a:close/>
              </a:path>
            </a:pathLst>
          </a:custGeom>
          <a:blipFill>
            <a:blip r:embed="rId15"/>
            <a:stretch>
              <a:fillRect/>
            </a:stretch>
          </a:blipFill>
        </p:spPr>
        <p:txBody>
          <a:bodyPr/>
          <a:lstStyle/>
          <a:p>
            <a:endParaRPr lang="en-ID"/>
          </a:p>
        </p:txBody>
      </p:sp>
      <p:sp>
        <p:nvSpPr>
          <p:cNvPr id="32" name="TextBox 32"/>
          <p:cNvSpPr txBox="1"/>
          <p:nvPr/>
        </p:nvSpPr>
        <p:spPr>
          <a:xfrm>
            <a:off x="972007" y="2272852"/>
            <a:ext cx="7743996" cy="870342"/>
          </a:xfrm>
          <a:prstGeom prst="rect">
            <a:avLst/>
          </a:prstGeom>
        </p:spPr>
        <p:txBody>
          <a:bodyPr lIns="0" tIns="0" rIns="0" bIns="0" rtlCol="0" anchor="t">
            <a:spAutoFit/>
          </a:bodyPr>
          <a:lstStyle/>
          <a:p>
            <a:pPr>
              <a:lnSpc>
                <a:spcPts val="7122"/>
              </a:lnSpc>
              <a:spcBef>
                <a:spcPct val="0"/>
              </a:spcBef>
            </a:pPr>
            <a:r>
              <a:rPr lang="en-US" sz="5087">
                <a:solidFill>
                  <a:srgbClr val="272B64"/>
                </a:solidFill>
                <a:latin typeface="Raleway Bold"/>
              </a:rPr>
              <a:t>RESULTS &amp; DISCUSSION</a:t>
            </a:r>
          </a:p>
        </p:txBody>
      </p:sp>
      <p:pic>
        <p:nvPicPr>
          <p:cNvPr id="33" name="Picture 32">
            <a:extLst>
              <a:ext uri="{FF2B5EF4-FFF2-40B4-BE49-F238E27FC236}">
                <a16:creationId xmlns:a16="http://schemas.microsoft.com/office/drawing/2014/main" id="{B3C204AD-0211-CD3D-5A34-1838AA1CBE0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06000" y="9029700"/>
            <a:ext cx="2486830" cy="9449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F0FF"/>
        </a:solidFill>
        <a:effectLst/>
      </p:bgPr>
    </p:bg>
    <p:spTree>
      <p:nvGrpSpPr>
        <p:cNvPr id="1" name=""/>
        <p:cNvGrpSpPr/>
        <p:nvPr/>
      </p:nvGrpSpPr>
      <p:grpSpPr>
        <a:xfrm>
          <a:off x="0" y="0"/>
          <a:ext cx="0" cy="0"/>
          <a:chOff x="0" y="0"/>
          <a:chExt cx="0" cy="0"/>
        </a:xfrm>
      </p:grpSpPr>
      <p:grpSp>
        <p:nvGrpSpPr>
          <p:cNvPr id="2" name="Group 2"/>
          <p:cNvGrpSpPr/>
          <p:nvPr/>
        </p:nvGrpSpPr>
        <p:grpSpPr>
          <a:xfrm>
            <a:off x="8139310" y="9258300"/>
            <a:ext cx="12125678" cy="1784344"/>
            <a:chOff x="0" y="0"/>
            <a:chExt cx="3193594" cy="469951"/>
          </a:xfrm>
        </p:grpSpPr>
        <p:sp>
          <p:nvSpPr>
            <p:cNvPr id="3" name="Freeform 3"/>
            <p:cNvSpPr/>
            <p:nvPr/>
          </p:nvSpPr>
          <p:spPr>
            <a:xfrm>
              <a:off x="0" y="0"/>
              <a:ext cx="3193594" cy="469951"/>
            </a:xfrm>
            <a:custGeom>
              <a:avLst/>
              <a:gdLst/>
              <a:ahLst/>
              <a:cxnLst/>
              <a:rect l="l" t="t" r="r" b="b"/>
              <a:pathLst>
                <a:path w="3193594" h="469951">
                  <a:moveTo>
                    <a:pt x="0" y="0"/>
                  </a:moveTo>
                  <a:lnTo>
                    <a:pt x="3193594" y="0"/>
                  </a:lnTo>
                  <a:lnTo>
                    <a:pt x="3193594" y="469951"/>
                  </a:lnTo>
                  <a:lnTo>
                    <a:pt x="0" y="469951"/>
                  </a:lnTo>
                  <a:lnTo>
                    <a:pt x="0" y="0"/>
                  </a:lnTo>
                </a:path>
              </a:pathLst>
            </a:custGeom>
            <a:solidFill>
              <a:srgbClr val="272B64"/>
            </a:solidFill>
          </p:spPr>
          <p:txBody>
            <a:bodyPr/>
            <a:lstStyle/>
            <a:p>
              <a:endParaRPr lang="en-ID"/>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grpSp>
        <p:nvGrpSpPr>
          <p:cNvPr id="5" name="Group 5"/>
          <p:cNvGrpSpPr/>
          <p:nvPr/>
        </p:nvGrpSpPr>
        <p:grpSpPr>
          <a:xfrm>
            <a:off x="-5805908" y="-755644"/>
            <a:ext cx="12125678" cy="1784344"/>
            <a:chOff x="0" y="0"/>
            <a:chExt cx="3193594" cy="469951"/>
          </a:xfrm>
        </p:grpSpPr>
        <p:sp>
          <p:nvSpPr>
            <p:cNvPr id="6" name="Freeform 6"/>
            <p:cNvSpPr/>
            <p:nvPr/>
          </p:nvSpPr>
          <p:spPr>
            <a:xfrm>
              <a:off x="0" y="0"/>
              <a:ext cx="3193594" cy="469951"/>
            </a:xfrm>
            <a:custGeom>
              <a:avLst/>
              <a:gdLst/>
              <a:ahLst/>
              <a:cxnLst/>
              <a:rect l="l" t="t" r="r" b="b"/>
              <a:pathLst>
                <a:path w="3193594" h="469951">
                  <a:moveTo>
                    <a:pt x="0" y="0"/>
                  </a:moveTo>
                  <a:lnTo>
                    <a:pt x="3193594" y="0"/>
                  </a:lnTo>
                  <a:lnTo>
                    <a:pt x="3193594" y="469951"/>
                  </a:lnTo>
                  <a:lnTo>
                    <a:pt x="0" y="469951"/>
                  </a:lnTo>
                  <a:lnTo>
                    <a:pt x="0" y="0"/>
                  </a:lnTo>
                </a:path>
              </a:pathLst>
            </a:custGeom>
            <a:solidFill>
              <a:srgbClr val="272B64"/>
            </a:solidFill>
          </p:spPr>
          <p:txBody>
            <a:bodyPr/>
            <a:lstStyle/>
            <a:p>
              <a:endParaRPr lang="en-ID"/>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sp>
        <p:nvSpPr>
          <p:cNvPr id="8" name="TextBox 8"/>
          <p:cNvSpPr txBox="1"/>
          <p:nvPr/>
        </p:nvSpPr>
        <p:spPr>
          <a:xfrm>
            <a:off x="11549261" y="5394565"/>
            <a:ext cx="4541969" cy="706194"/>
          </a:xfrm>
          <a:prstGeom prst="rect">
            <a:avLst/>
          </a:prstGeom>
        </p:spPr>
        <p:txBody>
          <a:bodyPr lIns="0" tIns="0" rIns="0" bIns="0" rtlCol="0" anchor="t">
            <a:spAutoFit/>
          </a:bodyPr>
          <a:lstStyle/>
          <a:p>
            <a:pPr>
              <a:lnSpc>
                <a:spcPts val="5700"/>
              </a:lnSpc>
              <a:spcBef>
                <a:spcPct val="0"/>
              </a:spcBef>
            </a:pPr>
            <a:r>
              <a:rPr lang="en-US" sz="4072">
                <a:solidFill>
                  <a:srgbClr val="272B64"/>
                </a:solidFill>
                <a:latin typeface="Raleway"/>
              </a:rPr>
              <a:t>Q1 2022 ( 2nd)</a:t>
            </a:r>
          </a:p>
        </p:txBody>
      </p:sp>
      <p:sp>
        <p:nvSpPr>
          <p:cNvPr id="9" name="TextBox 9"/>
          <p:cNvSpPr txBox="1"/>
          <p:nvPr/>
        </p:nvSpPr>
        <p:spPr>
          <a:xfrm>
            <a:off x="11549261" y="6314529"/>
            <a:ext cx="4541969" cy="706194"/>
          </a:xfrm>
          <a:prstGeom prst="rect">
            <a:avLst/>
          </a:prstGeom>
        </p:spPr>
        <p:txBody>
          <a:bodyPr lIns="0" tIns="0" rIns="0" bIns="0" rtlCol="0" anchor="t">
            <a:spAutoFit/>
          </a:bodyPr>
          <a:lstStyle/>
          <a:p>
            <a:pPr>
              <a:lnSpc>
                <a:spcPts val="5700"/>
              </a:lnSpc>
              <a:spcBef>
                <a:spcPct val="0"/>
              </a:spcBef>
            </a:pPr>
            <a:r>
              <a:rPr lang="en-US" sz="4072">
                <a:solidFill>
                  <a:srgbClr val="272B64"/>
                </a:solidFill>
                <a:latin typeface="Raleway"/>
              </a:rPr>
              <a:t>Q2 2022 ( 2nd)</a:t>
            </a:r>
          </a:p>
        </p:txBody>
      </p:sp>
      <p:sp>
        <p:nvSpPr>
          <p:cNvPr id="10" name="TextBox 10"/>
          <p:cNvSpPr txBox="1"/>
          <p:nvPr/>
        </p:nvSpPr>
        <p:spPr>
          <a:xfrm>
            <a:off x="15760335" y="5394565"/>
            <a:ext cx="1873884" cy="706194"/>
          </a:xfrm>
          <a:prstGeom prst="rect">
            <a:avLst/>
          </a:prstGeom>
        </p:spPr>
        <p:txBody>
          <a:bodyPr lIns="0" tIns="0" rIns="0" bIns="0" rtlCol="0" anchor="t">
            <a:spAutoFit/>
          </a:bodyPr>
          <a:lstStyle/>
          <a:p>
            <a:pPr>
              <a:lnSpc>
                <a:spcPts val="5700"/>
              </a:lnSpc>
              <a:spcBef>
                <a:spcPct val="0"/>
              </a:spcBef>
            </a:pPr>
            <a:r>
              <a:rPr lang="en-US" sz="4072">
                <a:solidFill>
                  <a:srgbClr val="272B64"/>
                </a:solidFill>
                <a:latin typeface="Raleway"/>
              </a:rPr>
              <a:t>2.4%</a:t>
            </a:r>
          </a:p>
        </p:txBody>
      </p:sp>
      <p:sp>
        <p:nvSpPr>
          <p:cNvPr id="11" name="TextBox 11"/>
          <p:cNvSpPr txBox="1"/>
          <p:nvPr/>
        </p:nvSpPr>
        <p:spPr>
          <a:xfrm>
            <a:off x="15760335" y="6314529"/>
            <a:ext cx="1873884" cy="706194"/>
          </a:xfrm>
          <a:prstGeom prst="rect">
            <a:avLst/>
          </a:prstGeom>
        </p:spPr>
        <p:txBody>
          <a:bodyPr lIns="0" tIns="0" rIns="0" bIns="0" rtlCol="0" anchor="t">
            <a:spAutoFit/>
          </a:bodyPr>
          <a:lstStyle/>
          <a:p>
            <a:pPr>
              <a:lnSpc>
                <a:spcPts val="5700"/>
              </a:lnSpc>
              <a:spcBef>
                <a:spcPct val="0"/>
              </a:spcBef>
            </a:pPr>
            <a:r>
              <a:rPr lang="en-US" sz="4072">
                <a:solidFill>
                  <a:srgbClr val="272B64"/>
                </a:solidFill>
                <a:latin typeface="Raleway"/>
              </a:rPr>
              <a:t>2.5%</a:t>
            </a:r>
          </a:p>
        </p:txBody>
      </p:sp>
      <p:sp>
        <p:nvSpPr>
          <p:cNvPr id="12" name="TextBox 12"/>
          <p:cNvSpPr txBox="1"/>
          <p:nvPr/>
        </p:nvSpPr>
        <p:spPr>
          <a:xfrm>
            <a:off x="8365918" y="3310798"/>
            <a:ext cx="8893382" cy="1636092"/>
          </a:xfrm>
          <a:prstGeom prst="rect">
            <a:avLst/>
          </a:prstGeom>
        </p:spPr>
        <p:txBody>
          <a:bodyPr lIns="0" tIns="0" rIns="0" bIns="0" rtlCol="0" anchor="t">
            <a:spAutoFit/>
          </a:bodyPr>
          <a:lstStyle/>
          <a:p>
            <a:pPr algn="r">
              <a:lnSpc>
                <a:spcPts val="3271"/>
              </a:lnSpc>
              <a:spcBef>
                <a:spcPct val="0"/>
              </a:spcBef>
            </a:pPr>
            <a:r>
              <a:rPr lang="en-US" sz="2336">
                <a:solidFill>
                  <a:srgbClr val="272B64"/>
                </a:solidFill>
                <a:latin typeface="Raleway"/>
              </a:rPr>
              <a:t>Profits from current production (corporate profits with inventory valuation and capital consumption adjustments) decreased $66.4 billion in the first quarter, in contrast to an increase of $20.4 billion in the fourth quarter.</a:t>
            </a:r>
          </a:p>
        </p:txBody>
      </p:sp>
      <p:grpSp>
        <p:nvGrpSpPr>
          <p:cNvPr id="13" name="Group 13"/>
          <p:cNvGrpSpPr/>
          <p:nvPr/>
        </p:nvGrpSpPr>
        <p:grpSpPr>
          <a:xfrm>
            <a:off x="1448582" y="2804081"/>
            <a:ext cx="6260104" cy="5972886"/>
            <a:chOff x="0" y="0"/>
            <a:chExt cx="8346805" cy="7963848"/>
          </a:xfrm>
        </p:grpSpPr>
        <p:sp>
          <p:nvSpPr>
            <p:cNvPr id="14" name="TextBox 14"/>
            <p:cNvSpPr txBox="1"/>
            <p:nvPr/>
          </p:nvSpPr>
          <p:spPr>
            <a:xfrm>
              <a:off x="6183746" y="-28575"/>
              <a:ext cx="703275" cy="722994"/>
            </a:xfrm>
            <a:prstGeom prst="rect">
              <a:avLst/>
            </a:prstGeom>
          </p:spPr>
          <p:txBody>
            <a:bodyPr lIns="0" tIns="0" rIns="0" bIns="0" rtlCol="0" anchor="t">
              <a:spAutoFit/>
            </a:bodyPr>
            <a:lstStyle/>
            <a:p>
              <a:pPr algn="ctr">
                <a:lnSpc>
                  <a:spcPts val="2251"/>
                </a:lnSpc>
              </a:pPr>
              <a:r>
                <a:rPr lang="en-US" sz="1608">
                  <a:solidFill>
                    <a:srgbClr val="000000"/>
                  </a:solidFill>
                  <a:latin typeface="Open Sans Light"/>
                </a:rPr>
                <a:t>Item 1</a:t>
              </a:r>
            </a:p>
            <a:p>
              <a:pPr algn="ctr">
                <a:lnSpc>
                  <a:spcPts val="2251"/>
                </a:lnSpc>
              </a:pPr>
              <a:r>
                <a:rPr lang="en-US" sz="1608">
                  <a:solidFill>
                    <a:srgbClr val="000000"/>
                  </a:solidFill>
                  <a:latin typeface="Open Sans Light"/>
                </a:rPr>
                <a:t>20%</a:t>
              </a:r>
            </a:p>
          </p:txBody>
        </p:sp>
        <p:sp>
          <p:nvSpPr>
            <p:cNvPr id="15" name="TextBox 15"/>
            <p:cNvSpPr txBox="1"/>
            <p:nvPr/>
          </p:nvSpPr>
          <p:spPr>
            <a:xfrm>
              <a:off x="7643530" y="4464179"/>
              <a:ext cx="703275" cy="722994"/>
            </a:xfrm>
            <a:prstGeom prst="rect">
              <a:avLst/>
            </a:prstGeom>
          </p:spPr>
          <p:txBody>
            <a:bodyPr lIns="0" tIns="0" rIns="0" bIns="0" rtlCol="0" anchor="t">
              <a:spAutoFit/>
            </a:bodyPr>
            <a:lstStyle/>
            <a:p>
              <a:pPr algn="ctr">
                <a:lnSpc>
                  <a:spcPts val="2251"/>
                </a:lnSpc>
              </a:pPr>
              <a:r>
                <a:rPr lang="en-US" sz="1608">
                  <a:solidFill>
                    <a:srgbClr val="000000"/>
                  </a:solidFill>
                  <a:latin typeface="Open Sans Light"/>
                </a:rPr>
                <a:t>Item 2</a:t>
              </a:r>
            </a:p>
            <a:p>
              <a:pPr algn="ctr">
                <a:lnSpc>
                  <a:spcPts val="2251"/>
                </a:lnSpc>
              </a:pPr>
              <a:r>
                <a:rPr lang="en-US" sz="1608">
                  <a:solidFill>
                    <a:srgbClr val="000000"/>
                  </a:solidFill>
                  <a:latin typeface="Open Sans Light"/>
                </a:rPr>
                <a:t>20%</a:t>
              </a:r>
            </a:p>
          </p:txBody>
        </p:sp>
        <p:sp>
          <p:nvSpPr>
            <p:cNvPr id="16" name="TextBox 16"/>
            <p:cNvSpPr txBox="1"/>
            <p:nvPr/>
          </p:nvSpPr>
          <p:spPr>
            <a:xfrm>
              <a:off x="3821765" y="7240854"/>
              <a:ext cx="703275" cy="722994"/>
            </a:xfrm>
            <a:prstGeom prst="rect">
              <a:avLst/>
            </a:prstGeom>
          </p:spPr>
          <p:txBody>
            <a:bodyPr lIns="0" tIns="0" rIns="0" bIns="0" rtlCol="0" anchor="t">
              <a:spAutoFit/>
            </a:bodyPr>
            <a:lstStyle/>
            <a:p>
              <a:pPr algn="ctr">
                <a:lnSpc>
                  <a:spcPts val="2251"/>
                </a:lnSpc>
              </a:pPr>
              <a:r>
                <a:rPr lang="en-US" sz="1608">
                  <a:solidFill>
                    <a:srgbClr val="000000"/>
                  </a:solidFill>
                  <a:latin typeface="Open Sans Light"/>
                </a:rPr>
                <a:t>Item 3</a:t>
              </a:r>
            </a:p>
            <a:p>
              <a:pPr algn="ctr">
                <a:lnSpc>
                  <a:spcPts val="2251"/>
                </a:lnSpc>
              </a:pPr>
              <a:r>
                <a:rPr lang="en-US" sz="1608">
                  <a:solidFill>
                    <a:srgbClr val="000000"/>
                  </a:solidFill>
                  <a:latin typeface="Open Sans Light"/>
                </a:rPr>
                <a:t>20%</a:t>
              </a:r>
            </a:p>
          </p:txBody>
        </p:sp>
        <p:sp>
          <p:nvSpPr>
            <p:cNvPr id="17" name="TextBox 17"/>
            <p:cNvSpPr txBox="1"/>
            <p:nvPr/>
          </p:nvSpPr>
          <p:spPr>
            <a:xfrm>
              <a:off x="0" y="4464179"/>
              <a:ext cx="703275" cy="722994"/>
            </a:xfrm>
            <a:prstGeom prst="rect">
              <a:avLst/>
            </a:prstGeom>
          </p:spPr>
          <p:txBody>
            <a:bodyPr lIns="0" tIns="0" rIns="0" bIns="0" rtlCol="0" anchor="t">
              <a:spAutoFit/>
            </a:bodyPr>
            <a:lstStyle/>
            <a:p>
              <a:pPr algn="ctr">
                <a:lnSpc>
                  <a:spcPts val="2251"/>
                </a:lnSpc>
              </a:pPr>
              <a:r>
                <a:rPr lang="en-US" sz="1608">
                  <a:solidFill>
                    <a:srgbClr val="000000"/>
                  </a:solidFill>
                  <a:latin typeface="Open Sans Light"/>
                </a:rPr>
                <a:t>Item 4</a:t>
              </a:r>
            </a:p>
            <a:p>
              <a:pPr algn="ctr">
                <a:lnSpc>
                  <a:spcPts val="2251"/>
                </a:lnSpc>
              </a:pPr>
              <a:r>
                <a:rPr lang="en-US" sz="1608">
                  <a:solidFill>
                    <a:srgbClr val="000000"/>
                  </a:solidFill>
                  <a:latin typeface="Open Sans Light"/>
                </a:rPr>
                <a:t>20%</a:t>
              </a:r>
            </a:p>
          </p:txBody>
        </p:sp>
        <p:sp>
          <p:nvSpPr>
            <p:cNvPr id="18" name="TextBox 18"/>
            <p:cNvSpPr txBox="1"/>
            <p:nvPr/>
          </p:nvSpPr>
          <p:spPr>
            <a:xfrm>
              <a:off x="1459784" y="-28575"/>
              <a:ext cx="703275" cy="722994"/>
            </a:xfrm>
            <a:prstGeom prst="rect">
              <a:avLst/>
            </a:prstGeom>
          </p:spPr>
          <p:txBody>
            <a:bodyPr lIns="0" tIns="0" rIns="0" bIns="0" rtlCol="0" anchor="t">
              <a:spAutoFit/>
            </a:bodyPr>
            <a:lstStyle/>
            <a:p>
              <a:pPr algn="ctr">
                <a:lnSpc>
                  <a:spcPts val="2251"/>
                </a:lnSpc>
              </a:pPr>
              <a:r>
                <a:rPr lang="en-US" sz="1608">
                  <a:solidFill>
                    <a:srgbClr val="000000"/>
                  </a:solidFill>
                  <a:latin typeface="Open Sans Light"/>
                </a:rPr>
                <a:t>Item 5</a:t>
              </a:r>
            </a:p>
            <a:p>
              <a:pPr algn="ctr">
                <a:lnSpc>
                  <a:spcPts val="2251"/>
                </a:lnSpc>
              </a:pPr>
              <a:r>
                <a:rPr lang="en-US" sz="1608">
                  <a:solidFill>
                    <a:srgbClr val="000000"/>
                  </a:solidFill>
                  <a:latin typeface="Open Sans Light"/>
                </a:rPr>
                <a:t>20%</a:t>
              </a:r>
            </a:p>
          </p:txBody>
        </p:sp>
        <p:grpSp>
          <p:nvGrpSpPr>
            <p:cNvPr id="19" name="Group 19"/>
            <p:cNvGrpSpPr>
              <a:grpSpLocks noChangeAspect="1"/>
            </p:cNvGrpSpPr>
            <p:nvPr/>
          </p:nvGrpSpPr>
          <p:grpSpPr>
            <a:xfrm>
              <a:off x="726836" y="151630"/>
              <a:ext cx="6893133" cy="6893133"/>
              <a:chOff x="0" y="0"/>
              <a:chExt cx="2540000" cy="2540000"/>
            </a:xfrm>
          </p:grpSpPr>
          <p:sp>
            <p:nvSpPr>
              <p:cNvPr id="20" name="Freeform 20"/>
              <p:cNvSpPr/>
              <p:nvPr/>
            </p:nvSpPr>
            <p:spPr>
              <a:xfrm>
                <a:off x="1270000" y="0"/>
                <a:ext cx="1225947" cy="1270000"/>
              </a:xfrm>
              <a:custGeom>
                <a:avLst/>
                <a:gdLst/>
                <a:ahLst/>
                <a:cxnLst/>
                <a:rect l="l" t="t" r="r" b="b"/>
                <a:pathLst>
                  <a:path w="1225947" h="1270000">
                    <a:moveTo>
                      <a:pt x="0" y="0"/>
                    </a:moveTo>
                    <a:cubicBezTo>
                      <a:pt x="573695" y="0"/>
                      <a:pt x="1076156" y="384611"/>
                      <a:pt x="1225947" y="938406"/>
                    </a:cubicBezTo>
                    <a:lnTo>
                      <a:pt x="0" y="1270000"/>
                    </a:lnTo>
                    <a:close/>
                  </a:path>
                </a:pathLst>
              </a:custGeom>
              <a:solidFill>
                <a:srgbClr val="31356E"/>
              </a:solidFill>
            </p:spPr>
            <p:txBody>
              <a:bodyPr/>
              <a:lstStyle/>
              <a:p>
                <a:endParaRPr lang="en-ID"/>
              </a:p>
            </p:txBody>
          </p:sp>
          <p:sp>
            <p:nvSpPr>
              <p:cNvPr id="21" name="Freeform 21"/>
              <p:cNvSpPr/>
              <p:nvPr/>
            </p:nvSpPr>
            <p:spPr>
              <a:xfrm>
                <a:off x="1270000" y="877548"/>
                <a:ext cx="1385123" cy="1455928"/>
              </a:xfrm>
              <a:custGeom>
                <a:avLst/>
                <a:gdLst/>
                <a:ahLst/>
                <a:cxnLst/>
                <a:rect l="l" t="t" r="r" b="b"/>
                <a:pathLst>
                  <a:path w="1385123" h="1455928">
                    <a:moveTo>
                      <a:pt x="1207842" y="0"/>
                    </a:moveTo>
                    <a:cubicBezTo>
                      <a:pt x="1385123" y="545617"/>
                      <a:pt x="1174606" y="1142337"/>
                      <a:pt x="694203" y="1455928"/>
                    </a:cubicBezTo>
                    <a:lnTo>
                      <a:pt x="0" y="392452"/>
                    </a:lnTo>
                    <a:close/>
                  </a:path>
                </a:pathLst>
              </a:custGeom>
              <a:solidFill>
                <a:srgbClr val="2F5F98"/>
              </a:solidFill>
            </p:spPr>
            <p:txBody>
              <a:bodyPr/>
              <a:lstStyle/>
              <a:p>
                <a:endParaRPr lang="en-ID"/>
              </a:p>
            </p:txBody>
          </p:sp>
          <p:sp>
            <p:nvSpPr>
              <p:cNvPr id="22" name="Freeform 22"/>
              <p:cNvSpPr/>
              <p:nvPr/>
            </p:nvSpPr>
            <p:spPr>
              <a:xfrm>
                <a:off x="473094" y="1270000"/>
                <a:ext cx="1543393" cy="1364661"/>
              </a:xfrm>
              <a:custGeom>
                <a:avLst/>
                <a:gdLst/>
                <a:ahLst/>
                <a:cxnLst/>
                <a:rect l="l" t="t" r="r" b="b"/>
                <a:pathLst>
                  <a:path w="1543393" h="1364661">
                    <a:moveTo>
                      <a:pt x="1543393" y="1027452"/>
                    </a:moveTo>
                    <a:cubicBezTo>
                      <a:pt x="1079264" y="1364661"/>
                      <a:pt x="446696" y="1348844"/>
                      <a:pt x="0" y="988859"/>
                    </a:cubicBezTo>
                    <a:lnTo>
                      <a:pt x="796906" y="0"/>
                    </a:lnTo>
                    <a:close/>
                  </a:path>
                </a:pathLst>
              </a:custGeom>
              <a:solidFill>
                <a:srgbClr val="2D8BBA"/>
              </a:solidFill>
            </p:spPr>
            <p:txBody>
              <a:bodyPr/>
              <a:lstStyle/>
              <a:p>
                <a:endParaRPr lang="en-ID"/>
              </a:p>
            </p:txBody>
          </p:sp>
          <p:sp>
            <p:nvSpPr>
              <p:cNvPr id="23" name="Freeform 23"/>
              <p:cNvSpPr/>
              <p:nvPr/>
            </p:nvSpPr>
            <p:spPr>
              <a:xfrm>
                <a:off x="-121047" y="817672"/>
                <a:ext cx="1391047" cy="1479780"/>
              </a:xfrm>
              <a:custGeom>
                <a:avLst/>
                <a:gdLst/>
                <a:ahLst/>
                <a:cxnLst/>
                <a:rect l="l" t="t" r="r" b="b"/>
                <a:pathLst>
                  <a:path w="1391047" h="1479780">
                    <a:moveTo>
                      <a:pt x="644560" y="1479780"/>
                    </a:moveTo>
                    <a:cubicBezTo>
                      <a:pt x="180430" y="1142570"/>
                      <a:pt x="0" y="536074"/>
                      <a:pt x="204329" y="0"/>
                    </a:cubicBezTo>
                    <a:lnTo>
                      <a:pt x="1391047" y="452328"/>
                    </a:lnTo>
                    <a:close/>
                  </a:path>
                </a:pathLst>
              </a:custGeom>
              <a:solidFill>
                <a:srgbClr val="41B8D5"/>
              </a:solidFill>
            </p:spPr>
            <p:txBody>
              <a:bodyPr/>
              <a:lstStyle/>
              <a:p>
                <a:endParaRPr lang="en-ID"/>
              </a:p>
            </p:txBody>
          </p:sp>
          <p:sp>
            <p:nvSpPr>
              <p:cNvPr id="24" name="Freeform 24"/>
              <p:cNvSpPr/>
              <p:nvPr/>
            </p:nvSpPr>
            <p:spPr>
              <a:xfrm>
                <a:off x="62158" y="0"/>
                <a:ext cx="1207842" cy="1270000"/>
              </a:xfrm>
              <a:custGeom>
                <a:avLst/>
                <a:gdLst/>
                <a:ahLst/>
                <a:cxnLst/>
                <a:rect l="l" t="t" r="r" b="b"/>
                <a:pathLst>
                  <a:path w="1207842" h="1270000">
                    <a:moveTo>
                      <a:pt x="0" y="877548"/>
                    </a:moveTo>
                    <a:cubicBezTo>
                      <a:pt x="170006" y="354324"/>
                      <a:pt x="657564" y="55"/>
                      <a:pt x="1207715" y="0"/>
                    </a:cubicBezTo>
                    <a:lnTo>
                      <a:pt x="1207842" y="1270000"/>
                    </a:lnTo>
                    <a:close/>
                  </a:path>
                </a:pathLst>
              </a:custGeom>
              <a:solidFill>
                <a:srgbClr val="6CE5E8"/>
              </a:solidFill>
            </p:spPr>
            <p:txBody>
              <a:bodyPr/>
              <a:lstStyle/>
              <a:p>
                <a:endParaRPr lang="en-ID"/>
              </a:p>
            </p:txBody>
          </p:sp>
        </p:grpSp>
      </p:grpSp>
      <p:sp>
        <p:nvSpPr>
          <p:cNvPr id="25" name="Freeform 25"/>
          <p:cNvSpPr/>
          <p:nvPr/>
        </p:nvSpPr>
        <p:spPr>
          <a:xfrm>
            <a:off x="-1600200" y="9167414"/>
            <a:ext cx="1648152" cy="901988"/>
          </a:xfrm>
          <a:custGeom>
            <a:avLst/>
            <a:gdLst/>
            <a:ahLst/>
            <a:cxnLst/>
            <a:rect l="l" t="t" r="r" b="b"/>
            <a:pathLst>
              <a:path w="1648152" h="901988">
                <a:moveTo>
                  <a:pt x="0" y="0"/>
                </a:moveTo>
                <a:lnTo>
                  <a:pt x="1648152" y="0"/>
                </a:lnTo>
                <a:lnTo>
                  <a:pt x="1648152" y="901989"/>
                </a:lnTo>
                <a:lnTo>
                  <a:pt x="0" y="9019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26" name="TextBox 26"/>
          <p:cNvSpPr txBox="1"/>
          <p:nvPr/>
        </p:nvSpPr>
        <p:spPr>
          <a:xfrm>
            <a:off x="8953281" y="1933740"/>
            <a:ext cx="7743996" cy="870342"/>
          </a:xfrm>
          <a:prstGeom prst="rect">
            <a:avLst/>
          </a:prstGeom>
        </p:spPr>
        <p:txBody>
          <a:bodyPr lIns="0" tIns="0" rIns="0" bIns="0" rtlCol="0" anchor="t">
            <a:spAutoFit/>
          </a:bodyPr>
          <a:lstStyle/>
          <a:p>
            <a:pPr>
              <a:lnSpc>
                <a:spcPts val="7122"/>
              </a:lnSpc>
              <a:spcBef>
                <a:spcPct val="0"/>
              </a:spcBef>
            </a:pPr>
            <a:r>
              <a:rPr lang="en-US" sz="5087">
                <a:solidFill>
                  <a:srgbClr val="272B64"/>
                </a:solidFill>
                <a:latin typeface="Raleway Bold"/>
              </a:rPr>
              <a:t>RESULTS &amp; DISCUSSION</a:t>
            </a:r>
          </a:p>
        </p:txBody>
      </p:sp>
      <p:sp>
        <p:nvSpPr>
          <p:cNvPr id="27" name="Freeform 27"/>
          <p:cNvSpPr/>
          <p:nvPr/>
        </p:nvSpPr>
        <p:spPr>
          <a:xfrm>
            <a:off x="15278484" y="227068"/>
            <a:ext cx="2200768" cy="844619"/>
          </a:xfrm>
          <a:custGeom>
            <a:avLst/>
            <a:gdLst/>
            <a:ahLst/>
            <a:cxnLst/>
            <a:rect l="l" t="t" r="r" b="b"/>
            <a:pathLst>
              <a:path w="2200768" h="844619">
                <a:moveTo>
                  <a:pt x="0" y="0"/>
                </a:moveTo>
                <a:lnTo>
                  <a:pt x="2200768" y="0"/>
                </a:lnTo>
                <a:lnTo>
                  <a:pt x="2200768" y="844619"/>
                </a:lnTo>
                <a:lnTo>
                  <a:pt x="0" y="844619"/>
                </a:lnTo>
                <a:lnTo>
                  <a:pt x="0" y="0"/>
                </a:lnTo>
                <a:close/>
              </a:path>
            </a:pathLst>
          </a:custGeom>
          <a:blipFill>
            <a:blip r:embed="rId4"/>
            <a:stretch>
              <a:fillRect/>
            </a:stretch>
          </a:blipFill>
        </p:spPr>
        <p:txBody>
          <a:bodyPr/>
          <a:lstStyle/>
          <a:p>
            <a:endParaRPr lang="en-ID"/>
          </a:p>
        </p:txBody>
      </p:sp>
      <p:sp>
        <p:nvSpPr>
          <p:cNvPr id="28" name="Freeform 28"/>
          <p:cNvSpPr/>
          <p:nvPr/>
        </p:nvSpPr>
        <p:spPr>
          <a:xfrm>
            <a:off x="13978050" y="360152"/>
            <a:ext cx="1224234" cy="578451"/>
          </a:xfrm>
          <a:custGeom>
            <a:avLst/>
            <a:gdLst/>
            <a:ahLst/>
            <a:cxnLst/>
            <a:rect l="l" t="t" r="r" b="b"/>
            <a:pathLst>
              <a:path w="1224234" h="578451">
                <a:moveTo>
                  <a:pt x="0" y="0"/>
                </a:moveTo>
                <a:lnTo>
                  <a:pt x="1224234" y="0"/>
                </a:lnTo>
                <a:lnTo>
                  <a:pt x="1224234" y="578450"/>
                </a:lnTo>
                <a:lnTo>
                  <a:pt x="0" y="578450"/>
                </a:lnTo>
                <a:lnTo>
                  <a:pt x="0" y="0"/>
                </a:lnTo>
                <a:close/>
              </a:path>
            </a:pathLst>
          </a:custGeom>
          <a:blipFill>
            <a:blip r:embed="rId5"/>
            <a:stretch>
              <a:fillRect/>
            </a:stretch>
          </a:blipFill>
        </p:spPr>
        <p:txBody>
          <a:bodyPr/>
          <a:lstStyle/>
          <a:p>
            <a:endParaRPr lang="en-ID"/>
          </a:p>
        </p:txBody>
      </p:sp>
      <p:sp>
        <p:nvSpPr>
          <p:cNvPr id="29" name="Freeform 29"/>
          <p:cNvSpPr/>
          <p:nvPr/>
        </p:nvSpPr>
        <p:spPr>
          <a:xfrm>
            <a:off x="11832536" y="288369"/>
            <a:ext cx="1960146" cy="783318"/>
          </a:xfrm>
          <a:custGeom>
            <a:avLst/>
            <a:gdLst/>
            <a:ahLst/>
            <a:cxnLst/>
            <a:rect l="l" t="t" r="r" b="b"/>
            <a:pathLst>
              <a:path w="1960146" h="783318">
                <a:moveTo>
                  <a:pt x="0" y="0"/>
                </a:moveTo>
                <a:lnTo>
                  <a:pt x="1960146" y="0"/>
                </a:lnTo>
                <a:lnTo>
                  <a:pt x="1960146" y="783318"/>
                </a:lnTo>
                <a:lnTo>
                  <a:pt x="0" y="783318"/>
                </a:lnTo>
                <a:lnTo>
                  <a:pt x="0" y="0"/>
                </a:lnTo>
                <a:close/>
              </a:path>
            </a:pathLst>
          </a:custGeom>
          <a:blipFill>
            <a:blip r:embed="rId6"/>
            <a:stretch>
              <a:fillRect/>
            </a:stretch>
          </a:blipFill>
        </p:spPr>
        <p:txBody>
          <a:bodyPr/>
          <a:lstStyle/>
          <a:p>
            <a:endParaRPr lang="en-ID"/>
          </a:p>
        </p:txBody>
      </p:sp>
      <p:sp>
        <p:nvSpPr>
          <p:cNvPr id="30" name="Freeform 30"/>
          <p:cNvSpPr/>
          <p:nvPr/>
        </p:nvSpPr>
        <p:spPr>
          <a:xfrm>
            <a:off x="10571301" y="384366"/>
            <a:ext cx="1185035" cy="687320"/>
          </a:xfrm>
          <a:custGeom>
            <a:avLst/>
            <a:gdLst/>
            <a:ahLst/>
            <a:cxnLst/>
            <a:rect l="l" t="t" r="r" b="b"/>
            <a:pathLst>
              <a:path w="1185035" h="687320">
                <a:moveTo>
                  <a:pt x="0" y="0"/>
                </a:moveTo>
                <a:lnTo>
                  <a:pt x="1185035" y="0"/>
                </a:lnTo>
                <a:lnTo>
                  <a:pt x="1185035" y="687321"/>
                </a:lnTo>
                <a:lnTo>
                  <a:pt x="0" y="687321"/>
                </a:lnTo>
                <a:lnTo>
                  <a:pt x="0" y="0"/>
                </a:lnTo>
                <a:close/>
              </a:path>
            </a:pathLst>
          </a:custGeom>
          <a:blipFill>
            <a:blip r:embed="rId7"/>
            <a:stretch>
              <a:fillRect/>
            </a:stretch>
          </a:blipFill>
        </p:spPr>
        <p:txBody>
          <a:bodyPr/>
          <a:lstStyle/>
          <a:p>
            <a:endParaRPr lang="en-ID"/>
          </a:p>
        </p:txBody>
      </p:sp>
      <p:sp>
        <p:nvSpPr>
          <p:cNvPr id="31" name="TextBox 31"/>
          <p:cNvSpPr txBox="1"/>
          <p:nvPr/>
        </p:nvSpPr>
        <p:spPr>
          <a:xfrm>
            <a:off x="8696336" y="523630"/>
            <a:ext cx="1693990" cy="414973"/>
          </a:xfrm>
          <a:prstGeom prst="rect">
            <a:avLst/>
          </a:prstGeom>
        </p:spPr>
        <p:txBody>
          <a:bodyPr lIns="0" tIns="0" rIns="0" bIns="0" rtlCol="0" anchor="t">
            <a:spAutoFit/>
          </a:bodyPr>
          <a:lstStyle/>
          <a:p>
            <a:pPr>
              <a:lnSpc>
                <a:spcPts val="1679"/>
              </a:lnSpc>
            </a:pPr>
            <a:r>
              <a:rPr lang="en-US" sz="1199">
                <a:solidFill>
                  <a:srgbClr val="B5141C"/>
                </a:solidFill>
                <a:latin typeface="Open Sans Bold"/>
              </a:rPr>
              <a:t>FAKULTAS HUKUM</a:t>
            </a:r>
          </a:p>
          <a:p>
            <a:pPr>
              <a:lnSpc>
                <a:spcPts val="1679"/>
              </a:lnSpc>
            </a:pPr>
            <a:r>
              <a:rPr lang="en-US" sz="1199">
                <a:solidFill>
                  <a:srgbClr val="B5141C"/>
                </a:solidFill>
                <a:latin typeface="Open Sans Bold"/>
              </a:rPr>
              <a:t>UNIVERSITAS TRISAKTI</a:t>
            </a:r>
          </a:p>
        </p:txBody>
      </p:sp>
      <p:sp>
        <p:nvSpPr>
          <p:cNvPr id="32" name="Freeform 32"/>
          <p:cNvSpPr/>
          <p:nvPr/>
        </p:nvSpPr>
        <p:spPr>
          <a:xfrm>
            <a:off x="7724973" y="200025"/>
            <a:ext cx="828675" cy="828675"/>
          </a:xfrm>
          <a:custGeom>
            <a:avLst/>
            <a:gdLst/>
            <a:ahLst/>
            <a:cxnLst/>
            <a:rect l="l" t="t" r="r" b="b"/>
            <a:pathLst>
              <a:path w="828675" h="828675">
                <a:moveTo>
                  <a:pt x="0" y="0"/>
                </a:moveTo>
                <a:lnTo>
                  <a:pt x="828675" y="0"/>
                </a:lnTo>
                <a:lnTo>
                  <a:pt x="828675" y="828675"/>
                </a:lnTo>
                <a:lnTo>
                  <a:pt x="0" y="828675"/>
                </a:lnTo>
                <a:lnTo>
                  <a:pt x="0" y="0"/>
                </a:lnTo>
                <a:close/>
              </a:path>
            </a:pathLst>
          </a:custGeom>
          <a:blipFill>
            <a:blip r:embed="rId8"/>
            <a:stretch>
              <a:fillRect/>
            </a:stretch>
          </a:blipFill>
        </p:spPr>
        <p:txBody>
          <a:bodyPr/>
          <a:lstStyle/>
          <a:p>
            <a:endParaRPr lang="en-ID"/>
          </a:p>
        </p:txBody>
      </p:sp>
      <p:sp>
        <p:nvSpPr>
          <p:cNvPr id="33" name="Freeform 33"/>
          <p:cNvSpPr/>
          <p:nvPr/>
        </p:nvSpPr>
        <p:spPr>
          <a:xfrm>
            <a:off x="6720281" y="200025"/>
            <a:ext cx="861817" cy="783318"/>
          </a:xfrm>
          <a:custGeom>
            <a:avLst/>
            <a:gdLst/>
            <a:ahLst/>
            <a:cxnLst/>
            <a:rect l="l" t="t" r="r" b="b"/>
            <a:pathLst>
              <a:path w="861817" h="783318">
                <a:moveTo>
                  <a:pt x="0" y="0"/>
                </a:moveTo>
                <a:lnTo>
                  <a:pt x="861817" y="0"/>
                </a:lnTo>
                <a:lnTo>
                  <a:pt x="861817" y="783318"/>
                </a:lnTo>
                <a:lnTo>
                  <a:pt x="0" y="783318"/>
                </a:lnTo>
                <a:lnTo>
                  <a:pt x="0" y="0"/>
                </a:lnTo>
                <a:close/>
              </a:path>
            </a:pathLst>
          </a:custGeom>
          <a:blipFill>
            <a:blip r:embed="rId9"/>
            <a:stretch>
              <a:fillRect/>
            </a:stretch>
          </a:blipFill>
        </p:spPr>
        <p:txBody>
          <a:bodyPr/>
          <a:lstStyle/>
          <a:p>
            <a:endParaRPr lang="en-ID"/>
          </a:p>
        </p:txBody>
      </p:sp>
      <p:sp>
        <p:nvSpPr>
          <p:cNvPr id="34" name="Freeform 34"/>
          <p:cNvSpPr/>
          <p:nvPr/>
        </p:nvSpPr>
        <p:spPr>
          <a:xfrm>
            <a:off x="4419600" y="9205477"/>
            <a:ext cx="944995" cy="944995"/>
          </a:xfrm>
          <a:custGeom>
            <a:avLst/>
            <a:gdLst/>
            <a:ahLst/>
            <a:cxnLst/>
            <a:rect l="l" t="t" r="r" b="b"/>
            <a:pathLst>
              <a:path w="944995" h="944995">
                <a:moveTo>
                  <a:pt x="0" y="0"/>
                </a:moveTo>
                <a:lnTo>
                  <a:pt x="944995" y="0"/>
                </a:lnTo>
                <a:lnTo>
                  <a:pt x="944995" y="944995"/>
                </a:lnTo>
                <a:lnTo>
                  <a:pt x="0" y="944995"/>
                </a:lnTo>
                <a:lnTo>
                  <a:pt x="0" y="0"/>
                </a:lnTo>
                <a:close/>
              </a:path>
            </a:pathLst>
          </a:custGeom>
          <a:blipFill>
            <a:blip r:embed="rId10"/>
            <a:stretch>
              <a:fillRect/>
            </a:stretch>
          </a:blipFill>
        </p:spPr>
        <p:txBody>
          <a:bodyPr/>
          <a:lstStyle/>
          <a:p>
            <a:endParaRPr lang="en-ID"/>
          </a:p>
        </p:txBody>
      </p:sp>
      <p:sp>
        <p:nvSpPr>
          <p:cNvPr id="35" name="Freeform 35"/>
          <p:cNvSpPr/>
          <p:nvPr/>
        </p:nvSpPr>
        <p:spPr>
          <a:xfrm>
            <a:off x="3429000" y="9205477"/>
            <a:ext cx="924181" cy="944995"/>
          </a:xfrm>
          <a:custGeom>
            <a:avLst/>
            <a:gdLst/>
            <a:ahLst/>
            <a:cxnLst/>
            <a:rect l="l" t="t" r="r" b="b"/>
            <a:pathLst>
              <a:path w="924181" h="944995">
                <a:moveTo>
                  <a:pt x="0" y="0"/>
                </a:moveTo>
                <a:lnTo>
                  <a:pt x="924181" y="0"/>
                </a:lnTo>
                <a:lnTo>
                  <a:pt x="924181" y="944995"/>
                </a:lnTo>
                <a:lnTo>
                  <a:pt x="0" y="944995"/>
                </a:lnTo>
                <a:lnTo>
                  <a:pt x="0" y="0"/>
                </a:lnTo>
                <a:close/>
              </a:path>
            </a:pathLst>
          </a:custGeom>
          <a:blipFill>
            <a:blip r:embed="rId11"/>
            <a:stretch>
              <a:fillRect/>
            </a:stretch>
          </a:blipFill>
        </p:spPr>
        <p:txBody>
          <a:bodyPr/>
          <a:lstStyle/>
          <a:p>
            <a:endParaRPr lang="en-ID"/>
          </a:p>
        </p:txBody>
      </p:sp>
      <p:sp>
        <p:nvSpPr>
          <p:cNvPr id="36" name="Freeform 36"/>
          <p:cNvSpPr/>
          <p:nvPr/>
        </p:nvSpPr>
        <p:spPr>
          <a:xfrm>
            <a:off x="2133600" y="9286546"/>
            <a:ext cx="1257736" cy="782856"/>
          </a:xfrm>
          <a:custGeom>
            <a:avLst/>
            <a:gdLst/>
            <a:ahLst/>
            <a:cxnLst/>
            <a:rect l="l" t="t" r="r" b="b"/>
            <a:pathLst>
              <a:path w="1257736" h="782856">
                <a:moveTo>
                  <a:pt x="0" y="0"/>
                </a:moveTo>
                <a:lnTo>
                  <a:pt x="1257736" y="0"/>
                </a:lnTo>
                <a:lnTo>
                  <a:pt x="1257736" y="782857"/>
                </a:lnTo>
                <a:lnTo>
                  <a:pt x="0" y="782857"/>
                </a:lnTo>
                <a:lnTo>
                  <a:pt x="0" y="0"/>
                </a:lnTo>
                <a:close/>
              </a:path>
            </a:pathLst>
          </a:custGeom>
          <a:blipFill>
            <a:blip r:embed="rId12"/>
            <a:stretch>
              <a:fillRect/>
            </a:stretch>
          </a:blipFill>
        </p:spPr>
        <p:txBody>
          <a:bodyPr/>
          <a:lstStyle/>
          <a:p>
            <a:endParaRPr lang="en-ID"/>
          </a:p>
        </p:txBody>
      </p:sp>
      <p:sp>
        <p:nvSpPr>
          <p:cNvPr id="37" name="Freeform 37"/>
          <p:cNvSpPr/>
          <p:nvPr/>
        </p:nvSpPr>
        <p:spPr>
          <a:xfrm>
            <a:off x="1143000" y="9205477"/>
            <a:ext cx="923423" cy="906933"/>
          </a:xfrm>
          <a:custGeom>
            <a:avLst/>
            <a:gdLst/>
            <a:ahLst/>
            <a:cxnLst/>
            <a:rect l="l" t="t" r="r" b="b"/>
            <a:pathLst>
              <a:path w="923423" h="906933">
                <a:moveTo>
                  <a:pt x="0" y="0"/>
                </a:moveTo>
                <a:lnTo>
                  <a:pt x="923423" y="0"/>
                </a:lnTo>
                <a:lnTo>
                  <a:pt x="923423" y="906933"/>
                </a:lnTo>
                <a:lnTo>
                  <a:pt x="0" y="906933"/>
                </a:lnTo>
                <a:lnTo>
                  <a:pt x="0" y="0"/>
                </a:lnTo>
                <a:close/>
              </a:path>
            </a:pathLst>
          </a:custGeom>
          <a:blipFill>
            <a:blip r:embed="rId13"/>
            <a:stretch>
              <a:fillRect/>
            </a:stretch>
          </a:blipFill>
        </p:spPr>
        <p:txBody>
          <a:bodyPr/>
          <a:lstStyle/>
          <a:p>
            <a:endParaRPr lang="en-ID"/>
          </a:p>
        </p:txBody>
      </p:sp>
      <p:sp>
        <p:nvSpPr>
          <p:cNvPr id="38" name="Freeform 38"/>
          <p:cNvSpPr/>
          <p:nvPr/>
        </p:nvSpPr>
        <p:spPr>
          <a:xfrm>
            <a:off x="152400" y="9167414"/>
            <a:ext cx="899156" cy="944995"/>
          </a:xfrm>
          <a:custGeom>
            <a:avLst/>
            <a:gdLst/>
            <a:ahLst/>
            <a:cxnLst/>
            <a:rect l="l" t="t" r="r" b="b"/>
            <a:pathLst>
              <a:path w="899156" h="944995">
                <a:moveTo>
                  <a:pt x="0" y="0"/>
                </a:moveTo>
                <a:lnTo>
                  <a:pt x="899156" y="0"/>
                </a:lnTo>
                <a:lnTo>
                  <a:pt x="899156" y="944996"/>
                </a:lnTo>
                <a:lnTo>
                  <a:pt x="0" y="944996"/>
                </a:lnTo>
                <a:lnTo>
                  <a:pt x="0" y="0"/>
                </a:lnTo>
                <a:close/>
              </a:path>
            </a:pathLst>
          </a:custGeom>
          <a:blipFill>
            <a:blip r:embed="rId14"/>
            <a:stretch>
              <a:fillRect/>
            </a:stretch>
          </a:blipFill>
        </p:spPr>
        <p:txBody>
          <a:bodyPr/>
          <a:lstStyle/>
          <a:p>
            <a:endParaRPr lang="en-ID"/>
          </a:p>
        </p:txBody>
      </p:sp>
      <p:pic>
        <p:nvPicPr>
          <p:cNvPr id="39" name="Picture 38">
            <a:extLst>
              <a:ext uri="{FF2B5EF4-FFF2-40B4-BE49-F238E27FC236}">
                <a16:creationId xmlns:a16="http://schemas.microsoft.com/office/drawing/2014/main" id="{F31CB22C-CB44-2CB8-37E3-D1432F777C9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37970" y="9198750"/>
            <a:ext cx="2563030" cy="9739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F0FF"/>
        </a:solidFill>
        <a:effectLst/>
      </p:bgPr>
    </p:bg>
    <p:spTree>
      <p:nvGrpSpPr>
        <p:cNvPr id="1" name=""/>
        <p:cNvGrpSpPr/>
        <p:nvPr/>
      </p:nvGrpSpPr>
      <p:grpSpPr>
        <a:xfrm>
          <a:off x="0" y="0"/>
          <a:ext cx="0" cy="0"/>
          <a:chOff x="0" y="0"/>
          <a:chExt cx="0" cy="0"/>
        </a:xfrm>
      </p:grpSpPr>
      <p:grpSp>
        <p:nvGrpSpPr>
          <p:cNvPr id="2" name="Group 2"/>
          <p:cNvGrpSpPr/>
          <p:nvPr/>
        </p:nvGrpSpPr>
        <p:grpSpPr>
          <a:xfrm>
            <a:off x="-2478819" y="-1129396"/>
            <a:ext cx="22532810" cy="2665292"/>
            <a:chOff x="0" y="0"/>
            <a:chExt cx="5934567" cy="701970"/>
          </a:xfrm>
        </p:grpSpPr>
        <p:sp>
          <p:nvSpPr>
            <p:cNvPr id="3" name="Freeform 3"/>
            <p:cNvSpPr/>
            <p:nvPr/>
          </p:nvSpPr>
          <p:spPr>
            <a:xfrm>
              <a:off x="0" y="0"/>
              <a:ext cx="5934567" cy="701970"/>
            </a:xfrm>
            <a:custGeom>
              <a:avLst/>
              <a:gdLst/>
              <a:ahLst/>
              <a:cxnLst/>
              <a:rect l="l" t="t" r="r" b="b"/>
              <a:pathLst>
                <a:path w="5934567" h="701970">
                  <a:moveTo>
                    <a:pt x="0" y="0"/>
                  </a:moveTo>
                  <a:lnTo>
                    <a:pt x="5934567" y="0"/>
                  </a:lnTo>
                  <a:lnTo>
                    <a:pt x="5934567" y="701970"/>
                  </a:lnTo>
                  <a:lnTo>
                    <a:pt x="0" y="701970"/>
                  </a:lnTo>
                  <a:lnTo>
                    <a:pt x="0" y="0"/>
                  </a:lnTo>
                </a:path>
              </a:pathLst>
            </a:custGeom>
            <a:solidFill>
              <a:srgbClr val="272B64">
                <a:alpha val="80000"/>
              </a:srgbClr>
            </a:solidFill>
          </p:spPr>
          <p:txBody>
            <a:bodyPr/>
            <a:lstStyle/>
            <a:p>
              <a:endParaRPr lang="en-ID"/>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139"/>
                </a:lnSpc>
              </a:pPr>
              <a:endParaRPr/>
            </a:p>
          </p:txBody>
        </p:sp>
      </p:grpSp>
      <p:sp>
        <p:nvSpPr>
          <p:cNvPr id="5" name="Freeform 5"/>
          <p:cNvSpPr/>
          <p:nvPr/>
        </p:nvSpPr>
        <p:spPr>
          <a:xfrm>
            <a:off x="1028700" y="8708700"/>
            <a:ext cx="2008504" cy="1099200"/>
          </a:xfrm>
          <a:custGeom>
            <a:avLst/>
            <a:gdLst/>
            <a:ahLst/>
            <a:cxnLst/>
            <a:rect l="l" t="t" r="r" b="b"/>
            <a:pathLst>
              <a:path w="2008504" h="1099200">
                <a:moveTo>
                  <a:pt x="0" y="0"/>
                </a:moveTo>
                <a:lnTo>
                  <a:pt x="2008504" y="0"/>
                </a:lnTo>
                <a:lnTo>
                  <a:pt x="2008504" y="1099200"/>
                </a:lnTo>
                <a:lnTo>
                  <a:pt x="0" y="1099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6" name="Freeform 6"/>
          <p:cNvSpPr/>
          <p:nvPr/>
        </p:nvSpPr>
        <p:spPr>
          <a:xfrm>
            <a:off x="15254467" y="8700445"/>
            <a:ext cx="2008504" cy="1099200"/>
          </a:xfrm>
          <a:custGeom>
            <a:avLst/>
            <a:gdLst/>
            <a:ahLst/>
            <a:cxnLst/>
            <a:rect l="l" t="t" r="r" b="b"/>
            <a:pathLst>
              <a:path w="2008504" h="1099200">
                <a:moveTo>
                  <a:pt x="0" y="0"/>
                </a:moveTo>
                <a:lnTo>
                  <a:pt x="2008505" y="0"/>
                </a:lnTo>
                <a:lnTo>
                  <a:pt x="2008505" y="1099200"/>
                </a:lnTo>
                <a:lnTo>
                  <a:pt x="0" y="1099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7" name="Freeform 7"/>
          <p:cNvSpPr/>
          <p:nvPr/>
        </p:nvSpPr>
        <p:spPr>
          <a:xfrm>
            <a:off x="4413096" y="245382"/>
            <a:ext cx="861817" cy="783318"/>
          </a:xfrm>
          <a:custGeom>
            <a:avLst/>
            <a:gdLst/>
            <a:ahLst/>
            <a:cxnLst/>
            <a:rect l="l" t="t" r="r" b="b"/>
            <a:pathLst>
              <a:path w="861817" h="783318">
                <a:moveTo>
                  <a:pt x="0" y="0"/>
                </a:moveTo>
                <a:lnTo>
                  <a:pt x="861817" y="0"/>
                </a:lnTo>
                <a:lnTo>
                  <a:pt x="861817" y="783318"/>
                </a:lnTo>
                <a:lnTo>
                  <a:pt x="0" y="783318"/>
                </a:lnTo>
                <a:lnTo>
                  <a:pt x="0" y="0"/>
                </a:lnTo>
                <a:close/>
              </a:path>
            </a:pathLst>
          </a:custGeom>
          <a:blipFill>
            <a:blip r:embed="rId4"/>
            <a:stretch>
              <a:fillRect/>
            </a:stretch>
          </a:blipFill>
        </p:spPr>
        <p:txBody>
          <a:bodyPr/>
          <a:lstStyle/>
          <a:p>
            <a:endParaRPr lang="en-ID"/>
          </a:p>
        </p:txBody>
      </p:sp>
      <p:sp>
        <p:nvSpPr>
          <p:cNvPr id="8" name="Freeform 8"/>
          <p:cNvSpPr/>
          <p:nvPr/>
        </p:nvSpPr>
        <p:spPr>
          <a:xfrm>
            <a:off x="5481152" y="276457"/>
            <a:ext cx="828675" cy="828675"/>
          </a:xfrm>
          <a:custGeom>
            <a:avLst/>
            <a:gdLst/>
            <a:ahLst/>
            <a:cxnLst/>
            <a:rect l="l" t="t" r="r" b="b"/>
            <a:pathLst>
              <a:path w="828675" h="828675">
                <a:moveTo>
                  <a:pt x="0" y="0"/>
                </a:moveTo>
                <a:lnTo>
                  <a:pt x="828675" y="0"/>
                </a:lnTo>
                <a:lnTo>
                  <a:pt x="828675" y="828675"/>
                </a:lnTo>
                <a:lnTo>
                  <a:pt x="0" y="828675"/>
                </a:lnTo>
                <a:lnTo>
                  <a:pt x="0" y="0"/>
                </a:lnTo>
                <a:close/>
              </a:path>
            </a:pathLst>
          </a:custGeom>
          <a:blipFill>
            <a:blip r:embed="rId5"/>
            <a:stretch>
              <a:fillRect/>
            </a:stretch>
          </a:blipFill>
        </p:spPr>
        <p:txBody>
          <a:bodyPr/>
          <a:lstStyle/>
          <a:p>
            <a:endParaRPr lang="en-ID"/>
          </a:p>
        </p:txBody>
      </p:sp>
      <p:sp>
        <p:nvSpPr>
          <p:cNvPr id="9" name="Freeform 9"/>
          <p:cNvSpPr/>
          <p:nvPr/>
        </p:nvSpPr>
        <p:spPr>
          <a:xfrm>
            <a:off x="8213368" y="363377"/>
            <a:ext cx="1185035" cy="687320"/>
          </a:xfrm>
          <a:custGeom>
            <a:avLst/>
            <a:gdLst/>
            <a:ahLst/>
            <a:cxnLst/>
            <a:rect l="l" t="t" r="r" b="b"/>
            <a:pathLst>
              <a:path w="1185035" h="687320">
                <a:moveTo>
                  <a:pt x="0" y="0"/>
                </a:moveTo>
                <a:lnTo>
                  <a:pt x="1185035" y="0"/>
                </a:lnTo>
                <a:lnTo>
                  <a:pt x="1185035" y="687320"/>
                </a:lnTo>
                <a:lnTo>
                  <a:pt x="0" y="687320"/>
                </a:lnTo>
                <a:lnTo>
                  <a:pt x="0" y="0"/>
                </a:lnTo>
                <a:close/>
              </a:path>
            </a:pathLst>
          </a:custGeom>
          <a:blipFill>
            <a:blip r:embed="rId6"/>
            <a:stretch>
              <a:fillRect/>
            </a:stretch>
          </a:blipFill>
        </p:spPr>
        <p:txBody>
          <a:bodyPr/>
          <a:lstStyle/>
          <a:p>
            <a:endParaRPr lang="en-ID"/>
          </a:p>
        </p:txBody>
      </p:sp>
      <p:sp>
        <p:nvSpPr>
          <p:cNvPr id="10" name="Freeform 10"/>
          <p:cNvSpPr/>
          <p:nvPr/>
        </p:nvSpPr>
        <p:spPr>
          <a:xfrm>
            <a:off x="9607953" y="321814"/>
            <a:ext cx="1960146" cy="783318"/>
          </a:xfrm>
          <a:custGeom>
            <a:avLst/>
            <a:gdLst/>
            <a:ahLst/>
            <a:cxnLst/>
            <a:rect l="l" t="t" r="r" b="b"/>
            <a:pathLst>
              <a:path w="1960146" h="783318">
                <a:moveTo>
                  <a:pt x="0" y="0"/>
                </a:moveTo>
                <a:lnTo>
                  <a:pt x="1960145" y="0"/>
                </a:lnTo>
                <a:lnTo>
                  <a:pt x="1960145" y="783318"/>
                </a:lnTo>
                <a:lnTo>
                  <a:pt x="0" y="783318"/>
                </a:lnTo>
                <a:lnTo>
                  <a:pt x="0" y="0"/>
                </a:lnTo>
                <a:close/>
              </a:path>
            </a:pathLst>
          </a:custGeom>
          <a:blipFill>
            <a:blip r:embed="rId7"/>
            <a:stretch>
              <a:fillRect/>
            </a:stretch>
          </a:blipFill>
        </p:spPr>
        <p:txBody>
          <a:bodyPr/>
          <a:lstStyle/>
          <a:p>
            <a:endParaRPr lang="en-ID"/>
          </a:p>
        </p:txBody>
      </p:sp>
      <p:sp>
        <p:nvSpPr>
          <p:cNvPr id="11" name="Freeform 11"/>
          <p:cNvSpPr/>
          <p:nvPr/>
        </p:nvSpPr>
        <p:spPr>
          <a:xfrm>
            <a:off x="11787133" y="417812"/>
            <a:ext cx="1224234" cy="578451"/>
          </a:xfrm>
          <a:custGeom>
            <a:avLst/>
            <a:gdLst/>
            <a:ahLst/>
            <a:cxnLst/>
            <a:rect l="l" t="t" r="r" b="b"/>
            <a:pathLst>
              <a:path w="1224234" h="578451">
                <a:moveTo>
                  <a:pt x="0" y="0"/>
                </a:moveTo>
                <a:lnTo>
                  <a:pt x="1224234" y="0"/>
                </a:lnTo>
                <a:lnTo>
                  <a:pt x="1224234" y="578451"/>
                </a:lnTo>
                <a:lnTo>
                  <a:pt x="0" y="578451"/>
                </a:lnTo>
                <a:lnTo>
                  <a:pt x="0" y="0"/>
                </a:lnTo>
                <a:close/>
              </a:path>
            </a:pathLst>
          </a:custGeom>
          <a:blipFill>
            <a:blip r:embed="rId8"/>
            <a:stretch>
              <a:fillRect/>
            </a:stretch>
          </a:blipFill>
        </p:spPr>
        <p:txBody>
          <a:bodyPr/>
          <a:lstStyle/>
          <a:p>
            <a:endParaRPr lang="en-ID"/>
          </a:p>
        </p:txBody>
      </p:sp>
      <p:sp>
        <p:nvSpPr>
          <p:cNvPr id="12" name="Freeform 12"/>
          <p:cNvSpPr/>
          <p:nvPr/>
        </p:nvSpPr>
        <p:spPr>
          <a:xfrm>
            <a:off x="13220917" y="291164"/>
            <a:ext cx="2200768" cy="844619"/>
          </a:xfrm>
          <a:custGeom>
            <a:avLst/>
            <a:gdLst/>
            <a:ahLst/>
            <a:cxnLst/>
            <a:rect l="l" t="t" r="r" b="b"/>
            <a:pathLst>
              <a:path w="2200768" h="844619">
                <a:moveTo>
                  <a:pt x="0" y="0"/>
                </a:moveTo>
                <a:lnTo>
                  <a:pt x="2200768" y="0"/>
                </a:lnTo>
                <a:lnTo>
                  <a:pt x="2200768" y="844619"/>
                </a:lnTo>
                <a:lnTo>
                  <a:pt x="0" y="844619"/>
                </a:lnTo>
                <a:lnTo>
                  <a:pt x="0" y="0"/>
                </a:lnTo>
                <a:close/>
              </a:path>
            </a:pathLst>
          </a:custGeom>
          <a:blipFill>
            <a:blip r:embed="rId9"/>
            <a:stretch>
              <a:fillRect/>
            </a:stretch>
          </a:blipFill>
        </p:spPr>
        <p:txBody>
          <a:bodyPr/>
          <a:lstStyle/>
          <a:p>
            <a:endParaRPr lang="en-ID"/>
          </a:p>
        </p:txBody>
      </p:sp>
      <p:sp>
        <p:nvSpPr>
          <p:cNvPr id="13" name="Freeform 13"/>
          <p:cNvSpPr/>
          <p:nvPr/>
        </p:nvSpPr>
        <p:spPr>
          <a:xfrm>
            <a:off x="9113405" y="9054088"/>
            <a:ext cx="944995" cy="944995"/>
          </a:xfrm>
          <a:custGeom>
            <a:avLst/>
            <a:gdLst/>
            <a:ahLst/>
            <a:cxnLst/>
            <a:rect l="l" t="t" r="r" b="b"/>
            <a:pathLst>
              <a:path w="944995" h="944995">
                <a:moveTo>
                  <a:pt x="0" y="0"/>
                </a:moveTo>
                <a:lnTo>
                  <a:pt x="944995" y="0"/>
                </a:lnTo>
                <a:lnTo>
                  <a:pt x="944995" y="944995"/>
                </a:lnTo>
                <a:lnTo>
                  <a:pt x="0" y="944995"/>
                </a:lnTo>
                <a:lnTo>
                  <a:pt x="0" y="0"/>
                </a:lnTo>
                <a:close/>
              </a:path>
            </a:pathLst>
          </a:custGeom>
          <a:blipFill>
            <a:blip r:embed="rId10"/>
            <a:stretch>
              <a:fillRect/>
            </a:stretch>
          </a:blipFill>
        </p:spPr>
        <p:txBody>
          <a:bodyPr/>
          <a:lstStyle/>
          <a:p>
            <a:endParaRPr lang="en-ID"/>
          </a:p>
        </p:txBody>
      </p:sp>
      <p:sp>
        <p:nvSpPr>
          <p:cNvPr id="14" name="Freeform 14"/>
          <p:cNvSpPr/>
          <p:nvPr/>
        </p:nvSpPr>
        <p:spPr>
          <a:xfrm>
            <a:off x="7991219" y="9106696"/>
            <a:ext cx="924181" cy="944995"/>
          </a:xfrm>
          <a:custGeom>
            <a:avLst/>
            <a:gdLst/>
            <a:ahLst/>
            <a:cxnLst/>
            <a:rect l="l" t="t" r="r" b="b"/>
            <a:pathLst>
              <a:path w="924181" h="944995">
                <a:moveTo>
                  <a:pt x="0" y="0"/>
                </a:moveTo>
                <a:lnTo>
                  <a:pt x="924181" y="0"/>
                </a:lnTo>
                <a:lnTo>
                  <a:pt x="924181" y="944995"/>
                </a:lnTo>
                <a:lnTo>
                  <a:pt x="0" y="944995"/>
                </a:lnTo>
                <a:lnTo>
                  <a:pt x="0" y="0"/>
                </a:lnTo>
                <a:close/>
              </a:path>
            </a:pathLst>
          </a:custGeom>
          <a:blipFill>
            <a:blip r:embed="rId11"/>
            <a:stretch>
              <a:fillRect/>
            </a:stretch>
          </a:blipFill>
        </p:spPr>
        <p:txBody>
          <a:bodyPr/>
          <a:lstStyle/>
          <a:p>
            <a:endParaRPr lang="en-ID"/>
          </a:p>
        </p:txBody>
      </p:sp>
      <p:sp>
        <p:nvSpPr>
          <p:cNvPr id="15" name="Freeform 15"/>
          <p:cNvSpPr/>
          <p:nvPr/>
        </p:nvSpPr>
        <p:spPr>
          <a:xfrm>
            <a:off x="6667064" y="9216227"/>
            <a:ext cx="1257736" cy="782856"/>
          </a:xfrm>
          <a:custGeom>
            <a:avLst/>
            <a:gdLst/>
            <a:ahLst/>
            <a:cxnLst/>
            <a:rect l="l" t="t" r="r" b="b"/>
            <a:pathLst>
              <a:path w="1257736" h="782856">
                <a:moveTo>
                  <a:pt x="0" y="0"/>
                </a:moveTo>
                <a:lnTo>
                  <a:pt x="1257736" y="0"/>
                </a:lnTo>
                <a:lnTo>
                  <a:pt x="1257736" y="782856"/>
                </a:lnTo>
                <a:lnTo>
                  <a:pt x="0" y="782856"/>
                </a:lnTo>
                <a:lnTo>
                  <a:pt x="0" y="0"/>
                </a:lnTo>
                <a:close/>
              </a:path>
            </a:pathLst>
          </a:custGeom>
          <a:blipFill>
            <a:blip r:embed="rId12"/>
            <a:stretch>
              <a:fillRect/>
            </a:stretch>
          </a:blipFill>
        </p:spPr>
        <p:txBody>
          <a:bodyPr/>
          <a:lstStyle/>
          <a:p>
            <a:endParaRPr lang="en-ID"/>
          </a:p>
        </p:txBody>
      </p:sp>
      <p:sp>
        <p:nvSpPr>
          <p:cNvPr id="16" name="Freeform 16"/>
          <p:cNvSpPr/>
          <p:nvPr/>
        </p:nvSpPr>
        <p:spPr>
          <a:xfrm>
            <a:off x="5629777" y="9144758"/>
            <a:ext cx="923423" cy="906933"/>
          </a:xfrm>
          <a:custGeom>
            <a:avLst/>
            <a:gdLst/>
            <a:ahLst/>
            <a:cxnLst/>
            <a:rect l="l" t="t" r="r" b="b"/>
            <a:pathLst>
              <a:path w="923423" h="906933">
                <a:moveTo>
                  <a:pt x="0" y="0"/>
                </a:moveTo>
                <a:lnTo>
                  <a:pt x="923423" y="0"/>
                </a:lnTo>
                <a:lnTo>
                  <a:pt x="923423" y="906933"/>
                </a:lnTo>
                <a:lnTo>
                  <a:pt x="0" y="906933"/>
                </a:lnTo>
                <a:lnTo>
                  <a:pt x="0" y="0"/>
                </a:lnTo>
                <a:close/>
              </a:path>
            </a:pathLst>
          </a:custGeom>
          <a:blipFill>
            <a:blip r:embed="rId13"/>
            <a:stretch>
              <a:fillRect/>
            </a:stretch>
          </a:blipFill>
        </p:spPr>
        <p:txBody>
          <a:bodyPr/>
          <a:lstStyle/>
          <a:p>
            <a:endParaRPr lang="en-ID"/>
          </a:p>
        </p:txBody>
      </p:sp>
      <p:sp>
        <p:nvSpPr>
          <p:cNvPr id="17" name="Freeform 17"/>
          <p:cNvSpPr/>
          <p:nvPr/>
        </p:nvSpPr>
        <p:spPr>
          <a:xfrm>
            <a:off x="4572000" y="9106696"/>
            <a:ext cx="899156" cy="944995"/>
          </a:xfrm>
          <a:custGeom>
            <a:avLst/>
            <a:gdLst/>
            <a:ahLst/>
            <a:cxnLst/>
            <a:rect l="l" t="t" r="r" b="b"/>
            <a:pathLst>
              <a:path w="899156" h="944995">
                <a:moveTo>
                  <a:pt x="0" y="0"/>
                </a:moveTo>
                <a:lnTo>
                  <a:pt x="899156" y="0"/>
                </a:lnTo>
                <a:lnTo>
                  <a:pt x="899156" y="944995"/>
                </a:lnTo>
                <a:lnTo>
                  <a:pt x="0" y="944995"/>
                </a:lnTo>
                <a:lnTo>
                  <a:pt x="0" y="0"/>
                </a:lnTo>
                <a:close/>
              </a:path>
            </a:pathLst>
          </a:custGeom>
          <a:blipFill>
            <a:blip r:embed="rId14"/>
            <a:stretch>
              <a:fillRect/>
            </a:stretch>
          </a:blipFill>
        </p:spPr>
        <p:txBody>
          <a:bodyPr/>
          <a:lstStyle/>
          <a:p>
            <a:endParaRPr lang="en-ID"/>
          </a:p>
        </p:txBody>
      </p:sp>
      <p:sp>
        <p:nvSpPr>
          <p:cNvPr id="18" name="Freeform 18"/>
          <p:cNvSpPr/>
          <p:nvPr/>
        </p:nvSpPr>
        <p:spPr>
          <a:xfrm>
            <a:off x="2753560" y="4028015"/>
            <a:ext cx="2521353" cy="2521353"/>
          </a:xfrm>
          <a:custGeom>
            <a:avLst/>
            <a:gdLst/>
            <a:ahLst/>
            <a:cxnLst/>
            <a:rect l="l" t="t" r="r" b="b"/>
            <a:pathLst>
              <a:path w="2521353" h="2521353">
                <a:moveTo>
                  <a:pt x="0" y="0"/>
                </a:moveTo>
                <a:lnTo>
                  <a:pt x="2521353" y="0"/>
                </a:lnTo>
                <a:lnTo>
                  <a:pt x="2521353" y="2521353"/>
                </a:lnTo>
                <a:lnTo>
                  <a:pt x="0" y="25213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ID"/>
          </a:p>
        </p:txBody>
      </p:sp>
      <p:sp>
        <p:nvSpPr>
          <p:cNvPr id="19" name="Freeform 19"/>
          <p:cNvSpPr/>
          <p:nvPr/>
        </p:nvSpPr>
        <p:spPr>
          <a:xfrm>
            <a:off x="7751656" y="3999440"/>
            <a:ext cx="2521353" cy="2521353"/>
          </a:xfrm>
          <a:custGeom>
            <a:avLst/>
            <a:gdLst/>
            <a:ahLst/>
            <a:cxnLst/>
            <a:rect l="l" t="t" r="r" b="b"/>
            <a:pathLst>
              <a:path w="2521353" h="2521353">
                <a:moveTo>
                  <a:pt x="0" y="0"/>
                </a:moveTo>
                <a:lnTo>
                  <a:pt x="2521353" y="0"/>
                </a:lnTo>
                <a:lnTo>
                  <a:pt x="2521353" y="2521353"/>
                </a:lnTo>
                <a:lnTo>
                  <a:pt x="0" y="252135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ID"/>
          </a:p>
        </p:txBody>
      </p:sp>
      <p:sp>
        <p:nvSpPr>
          <p:cNvPr id="20" name="Freeform 20"/>
          <p:cNvSpPr/>
          <p:nvPr/>
        </p:nvSpPr>
        <p:spPr>
          <a:xfrm>
            <a:off x="13281919" y="4320025"/>
            <a:ext cx="2200768" cy="2200768"/>
          </a:xfrm>
          <a:custGeom>
            <a:avLst/>
            <a:gdLst/>
            <a:ahLst/>
            <a:cxnLst/>
            <a:rect l="l" t="t" r="r" b="b"/>
            <a:pathLst>
              <a:path w="2200768" h="2200768">
                <a:moveTo>
                  <a:pt x="0" y="0"/>
                </a:moveTo>
                <a:lnTo>
                  <a:pt x="2200768" y="0"/>
                </a:lnTo>
                <a:lnTo>
                  <a:pt x="2200768" y="2200768"/>
                </a:lnTo>
                <a:lnTo>
                  <a:pt x="0" y="220076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ID"/>
          </a:p>
        </p:txBody>
      </p:sp>
      <p:sp>
        <p:nvSpPr>
          <p:cNvPr id="21" name="TextBox 21"/>
          <p:cNvSpPr txBox="1"/>
          <p:nvPr/>
        </p:nvSpPr>
        <p:spPr>
          <a:xfrm>
            <a:off x="1435100" y="6669395"/>
            <a:ext cx="4460390" cy="573643"/>
          </a:xfrm>
          <a:prstGeom prst="rect">
            <a:avLst/>
          </a:prstGeom>
        </p:spPr>
        <p:txBody>
          <a:bodyPr lIns="0" tIns="0" rIns="0" bIns="0" rtlCol="0" anchor="t">
            <a:spAutoFit/>
          </a:bodyPr>
          <a:lstStyle/>
          <a:p>
            <a:pPr algn="ctr">
              <a:lnSpc>
                <a:spcPts val="4792"/>
              </a:lnSpc>
              <a:spcBef>
                <a:spcPct val="0"/>
              </a:spcBef>
            </a:pPr>
            <a:r>
              <a:rPr lang="en-US" sz="3422">
                <a:solidFill>
                  <a:srgbClr val="272B64"/>
                </a:solidFill>
                <a:latin typeface="Raleway Bold"/>
              </a:rPr>
              <a:t>Results</a:t>
            </a:r>
          </a:p>
        </p:txBody>
      </p:sp>
      <p:sp>
        <p:nvSpPr>
          <p:cNvPr id="22" name="TextBox 22"/>
          <p:cNvSpPr txBox="1"/>
          <p:nvPr/>
        </p:nvSpPr>
        <p:spPr>
          <a:xfrm>
            <a:off x="6716636" y="6669395"/>
            <a:ext cx="4854729" cy="573643"/>
          </a:xfrm>
          <a:prstGeom prst="rect">
            <a:avLst/>
          </a:prstGeom>
        </p:spPr>
        <p:txBody>
          <a:bodyPr lIns="0" tIns="0" rIns="0" bIns="0" rtlCol="0" anchor="t">
            <a:spAutoFit/>
          </a:bodyPr>
          <a:lstStyle/>
          <a:p>
            <a:pPr algn="ctr">
              <a:lnSpc>
                <a:spcPts val="4792"/>
              </a:lnSpc>
              <a:spcBef>
                <a:spcPct val="0"/>
              </a:spcBef>
            </a:pPr>
            <a:r>
              <a:rPr lang="en-US" sz="3422">
                <a:solidFill>
                  <a:srgbClr val="272B64"/>
                </a:solidFill>
                <a:latin typeface="Raleway Bold"/>
              </a:rPr>
              <a:t>Discussion1</a:t>
            </a:r>
          </a:p>
        </p:txBody>
      </p:sp>
      <p:sp>
        <p:nvSpPr>
          <p:cNvPr id="23" name="TextBox 23"/>
          <p:cNvSpPr txBox="1"/>
          <p:nvPr/>
        </p:nvSpPr>
        <p:spPr>
          <a:xfrm>
            <a:off x="12392510" y="6669395"/>
            <a:ext cx="4460390" cy="573643"/>
          </a:xfrm>
          <a:prstGeom prst="rect">
            <a:avLst/>
          </a:prstGeom>
        </p:spPr>
        <p:txBody>
          <a:bodyPr lIns="0" tIns="0" rIns="0" bIns="0" rtlCol="0" anchor="t">
            <a:spAutoFit/>
          </a:bodyPr>
          <a:lstStyle/>
          <a:p>
            <a:pPr algn="ctr">
              <a:lnSpc>
                <a:spcPts val="4792"/>
              </a:lnSpc>
              <a:spcBef>
                <a:spcPct val="0"/>
              </a:spcBef>
            </a:pPr>
            <a:r>
              <a:rPr lang="en-US" sz="3422">
                <a:solidFill>
                  <a:srgbClr val="272B64"/>
                </a:solidFill>
                <a:latin typeface="Raleway Bold"/>
              </a:rPr>
              <a:t>Discussion2</a:t>
            </a:r>
          </a:p>
        </p:txBody>
      </p:sp>
      <p:sp>
        <p:nvSpPr>
          <p:cNvPr id="24" name="TextBox 24"/>
          <p:cNvSpPr txBox="1"/>
          <p:nvPr/>
        </p:nvSpPr>
        <p:spPr>
          <a:xfrm>
            <a:off x="6471752" y="592460"/>
            <a:ext cx="1693990" cy="414973"/>
          </a:xfrm>
          <a:prstGeom prst="rect">
            <a:avLst/>
          </a:prstGeom>
        </p:spPr>
        <p:txBody>
          <a:bodyPr lIns="0" tIns="0" rIns="0" bIns="0" rtlCol="0" anchor="t">
            <a:spAutoFit/>
          </a:bodyPr>
          <a:lstStyle/>
          <a:p>
            <a:pPr>
              <a:lnSpc>
                <a:spcPts val="1679"/>
              </a:lnSpc>
            </a:pPr>
            <a:r>
              <a:rPr lang="en-US" sz="1199">
                <a:solidFill>
                  <a:srgbClr val="B5141C"/>
                </a:solidFill>
                <a:latin typeface="Open Sans Bold"/>
              </a:rPr>
              <a:t>FAKULTAS HUKUM</a:t>
            </a:r>
          </a:p>
          <a:p>
            <a:pPr>
              <a:lnSpc>
                <a:spcPts val="1679"/>
              </a:lnSpc>
            </a:pPr>
            <a:r>
              <a:rPr lang="en-US" sz="1199">
                <a:solidFill>
                  <a:srgbClr val="B5141C"/>
                </a:solidFill>
                <a:latin typeface="Open Sans Bold"/>
              </a:rPr>
              <a:t>UNIVERSITAS TRISAKTI</a:t>
            </a:r>
          </a:p>
        </p:txBody>
      </p:sp>
      <p:sp>
        <p:nvSpPr>
          <p:cNvPr id="25" name="TextBox 25"/>
          <p:cNvSpPr txBox="1"/>
          <p:nvPr/>
        </p:nvSpPr>
        <p:spPr>
          <a:xfrm>
            <a:off x="1483108" y="7374242"/>
            <a:ext cx="3824986" cy="515471"/>
          </a:xfrm>
          <a:prstGeom prst="rect">
            <a:avLst/>
          </a:prstGeom>
        </p:spPr>
        <p:txBody>
          <a:bodyPr lIns="0" tIns="0" rIns="0" bIns="0" rtlCol="0" anchor="t">
            <a:spAutoFit/>
          </a:bodyPr>
          <a:lstStyle/>
          <a:p>
            <a:pPr algn="ctr">
              <a:lnSpc>
                <a:spcPts val="2100"/>
              </a:lnSpc>
            </a:pPr>
            <a:r>
              <a:rPr lang="en-US" sz="1500" spc="30">
                <a:solidFill>
                  <a:srgbClr val="272B64"/>
                </a:solidFill>
                <a:latin typeface="Montserrat"/>
              </a:rPr>
              <a:t>To create your own, choose a topic that interests you.</a:t>
            </a:r>
          </a:p>
        </p:txBody>
      </p:sp>
      <p:sp>
        <p:nvSpPr>
          <p:cNvPr id="26" name="TextBox 26"/>
          <p:cNvSpPr txBox="1"/>
          <p:nvPr/>
        </p:nvSpPr>
        <p:spPr>
          <a:xfrm>
            <a:off x="7233343" y="7419650"/>
            <a:ext cx="3824986" cy="515471"/>
          </a:xfrm>
          <a:prstGeom prst="rect">
            <a:avLst/>
          </a:prstGeom>
        </p:spPr>
        <p:txBody>
          <a:bodyPr lIns="0" tIns="0" rIns="0" bIns="0" rtlCol="0" anchor="t">
            <a:spAutoFit/>
          </a:bodyPr>
          <a:lstStyle/>
          <a:p>
            <a:pPr algn="ctr">
              <a:lnSpc>
                <a:spcPts val="2100"/>
              </a:lnSpc>
            </a:pPr>
            <a:r>
              <a:rPr lang="en-US" sz="1500" spc="30">
                <a:solidFill>
                  <a:srgbClr val="272B64"/>
                </a:solidFill>
                <a:latin typeface="Montserrat"/>
              </a:rPr>
              <a:t>To create your own, choose a topic that interests you.</a:t>
            </a:r>
          </a:p>
        </p:txBody>
      </p:sp>
      <p:sp>
        <p:nvSpPr>
          <p:cNvPr id="27" name="TextBox 27"/>
          <p:cNvSpPr txBox="1"/>
          <p:nvPr/>
        </p:nvSpPr>
        <p:spPr>
          <a:xfrm>
            <a:off x="12469810" y="7308166"/>
            <a:ext cx="3824986" cy="515471"/>
          </a:xfrm>
          <a:prstGeom prst="rect">
            <a:avLst/>
          </a:prstGeom>
        </p:spPr>
        <p:txBody>
          <a:bodyPr lIns="0" tIns="0" rIns="0" bIns="0" rtlCol="0" anchor="t">
            <a:spAutoFit/>
          </a:bodyPr>
          <a:lstStyle/>
          <a:p>
            <a:pPr algn="ctr">
              <a:lnSpc>
                <a:spcPts val="2100"/>
              </a:lnSpc>
            </a:pPr>
            <a:r>
              <a:rPr lang="en-US" sz="1500" spc="30">
                <a:solidFill>
                  <a:srgbClr val="272B64"/>
                </a:solidFill>
                <a:latin typeface="Montserrat"/>
              </a:rPr>
              <a:t>To create your own, choose a topic that interests you.</a:t>
            </a:r>
          </a:p>
        </p:txBody>
      </p:sp>
      <p:sp>
        <p:nvSpPr>
          <p:cNvPr id="28" name="TextBox 28"/>
          <p:cNvSpPr txBox="1"/>
          <p:nvPr/>
        </p:nvSpPr>
        <p:spPr>
          <a:xfrm>
            <a:off x="4803081" y="2033723"/>
            <a:ext cx="7743996" cy="870342"/>
          </a:xfrm>
          <a:prstGeom prst="rect">
            <a:avLst/>
          </a:prstGeom>
        </p:spPr>
        <p:txBody>
          <a:bodyPr lIns="0" tIns="0" rIns="0" bIns="0" rtlCol="0" anchor="t">
            <a:spAutoFit/>
          </a:bodyPr>
          <a:lstStyle/>
          <a:p>
            <a:pPr>
              <a:lnSpc>
                <a:spcPts val="7122"/>
              </a:lnSpc>
              <a:spcBef>
                <a:spcPct val="0"/>
              </a:spcBef>
            </a:pPr>
            <a:r>
              <a:rPr lang="en-US" sz="5087">
                <a:solidFill>
                  <a:srgbClr val="272B64"/>
                </a:solidFill>
                <a:latin typeface="Raleway Bold"/>
              </a:rPr>
              <a:t>RESULTS &amp; DISCUSSION</a:t>
            </a:r>
          </a:p>
        </p:txBody>
      </p:sp>
      <p:pic>
        <p:nvPicPr>
          <p:cNvPr id="29" name="Picture 28">
            <a:extLst>
              <a:ext uri="{FF2B5EF4-FFF2-40B4-BE49-F238E27FC236}">
                <a16:creationId xmlns:a16="http://schemas.microsoft.com/office/drawing/2014/main" id="{49299069-3393-3120-72FC-1C8E90E51A4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162370" y="9029700"/>
            <a:ext cx="2563030" cy="97395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534</Words>
  <Application>Microsoft Office PowerPoint</Application>
  <PresentationFormat>Custom</PresentationFormat>
  <Paragraphs>98</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Montserrat Ultra-Bold Italics</vt:lpstr>
      <vt:lpstr>Open Sans Light</vt:lpstr>
      <vt:lpstr>Raleway</vt:lpstr>
      <vt:lpstr>Canva Sans Bold</vt:lpstr>
      <vt:lpstr>Poppins Bold</vt:lpstr>
      <vt:lpstr>Arial</vt:lpstr>
      <vt:lpstr>Montserrat</vt:lpstr>
      <vt:lpstr>Calibri</vt:lpstr>
      <vt:lpstr>Poppins</vt:lpstr>
      <vt:lpstr>Open Sans Bold</vt:lpstr>
      <vt:lpstr>Raleway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Professional Business Presentation</dc:title>
  <cp:lastModifiedBy>ahmad saefudin</cp:lastModifiedBy>
  <cp:revision>2</cp:revision>
  <dcterms:created xsi:type="dcterms:W3CDTF">2006-08-16T00:00:00Z</dcterms:created>
  <dcterms:modified xsi:type="dcterms:W3CDTF">2023-09-15T08:33:44Z</dcterms:modified>
  <dc:identifier>DAFq6zSctMQ</dc:identifier>
</cp:coreProperties>
</file>